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itting" initials="S" lastIdx="2" clrIdx="0">
    <p:extLst>
      <p:ext uri="{19B8F6BF-5375-455C-9EA6-DF929625EA0E}">
        <p15:presenceInfo xmlns:p15="http://schemas.microsoft.com/office/powerpoint/2012/main" userId="SDitt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92"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BBA48-AB71-429C-841D-4B90D9B17BA1}" type="datetimeFigureOut">
              <a:rPr lang="de-DE" smtClean="0"/>
              <a:t>01.04.2023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247F2-DF26-4098-8687-178DB306E37B}" type="slidenum">
              <a:rPr lang="de-DE" smtClean="0"/>
              <a:t>‹Nr.›</a:t>
            </a:fld>
            <a:endParaRPr lang="de-DE"/>
          </a:p>
        </p:txBody>
      </p:sp>
    </p:spTree>
    <p:extLst>
      <p:ext uri="{BB962C8B-B14F-4D97-AF65-F5344CB8AC3E}">
        <p14:creationId xmlns:p14="http://schemas.microsoft.com/office/powerpoint/2010/main" val="37198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56247F2-DF26-4098-8687-178DB306E37B}" type="slidenum">
              <a:rPr lang="de-DE" smtClean="0"/>
              <a:t>1</a:t>
            </a:fld>
            <a:endParaRPr lang="de-DE"/>
          </a:p>
        </p:txBody>
      </p:sp>
    </p:spTree>
    <p:extLst>
      <p:ext uri="{BB962C8B-B14F-4D97-AF65-F5344CB8AC3E}">
        <p14:creationId xmlns:p14="http://schemas.microsoft.com/office/powerpoint/2010/main" val="35493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10</a:t>
            </a:fld>
            <a:endParaRPr lang="de-DE"/>
          </a:p>
        </p:txBody>
      </p:sp>
    </p:spTree>
    <p:extLst>
      <p:ext uri="{BB962C8B-B14F-4D97-AF65-F5344CB8AC3E}">
        <p14:creationId xmlns:p14="http://schemas.microsoft.com/office/powerpoint/2010/main" val="383584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11</a:t>
            </a:fld>
            <a:endParaRPr lang="de-DE"/>
          </a:p>
        </p:txBody>
      </p:sp>
    </p:spTree>
    <p:extLst>
      <p:ext uri="{BB962C8B-B14F-4D97-AF65-F5344CB8AC3E}">
        <p14:creationId xmlns:p14="http://schemas.microsoft.com/office/powerpoint/2010/main" val="88136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12</a:t>
            </a:fld>
            <a:endParaRPr lang="de-DE"/>
          </a:p>
        </p:txBody>
      </p:sp>
    </p:spTree>
    <p:extLst>
      <p:ext uri="{BB962C8B-B14F-4D97-AF65-F5344CB8AC3E}">
        <p14:creationId xmlns:p14="http://schemas.microsoft.com/office/powerpoint/2010/main" val="197495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These</a:t>
            </a:r>
            <a:r>
              <a:rPr lang="en-US" baseline="0" dirty="0"/>
              <a:t> q</a:t>
            </a:r>
            <a:r>
              <a:rPr lang="en-US" dirty="0"/>
              <a:t>uestions are</a:t>
            </a:r>
            <a:r>
              <a:rPr lang="en-US" baseline="0" dirty="0"/>
              <a:t> useful</a:t>
            </a:r>
            <a:r>
              <a:rPr lang="en-US" dirty="0"/>
              <a:t> both to summarize</a:t>
            </a:r>
            <a:r>
              <a:rPr lang="en-US" baseline="0" dirty="0"/>
              <a:t> </a:t>
            </a:r>
            <a:r>
              <a:rPr lang="en-US" dirty="0"/>
              <a:t>what was seen in the video and to initiate discussion about what was seen: they can be asked either before or after watching</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13</a:t>
            </a:fld>
            <a:endParaRPr lang="de-DE"/>
          </a:p>
        </p:txBody>
      </p:sp>
    </p:spTree>
    <p:extLst>
      <p:ext uri="{BB962C8B-B14F-4D97-AF65-F5344CB8AC3E}">
        <p14:creationId xmlns:p14="http://schemas.microsoft.com/office/powerpoint/2010/main" val="65904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If</a:t>
            </a:r>
            <a:r>
              <a:rPr lang="it-IT" dirty="0"/>
              <a:t> the training </a:t>
            </a:r>
            <a:r>
              <a:rPr lang="it-IT" dirty="0" err="1"/>
              <a:t>is</a:t>
            </a:r>
            <a:r>
              <a:rPr lang="it-IT" dirty="0"/>
              <a:t> </a:t>
            </a:r>
            <a:r>
              <a:rPr lang="it-IT" dirty="0" err="1"/>
              <a:t>delivered</a:t>
            </a:r>
            <a:r>
              <a:rPr lang="it-IT" dirty="0"/>
              <a:t> online, </a:t>
            </a:r>
            <a:r>
              <a:rPr lang="it-IT" dirty="0" err="1"/>
              <a:t>we</a:t>
            </a:r>
            <a:r>
              <a:rPr lang="it-IT" dirty="0"/>
              <a:t> </a:t>
            </a:r>
            <a:r>
              <a:rPr lang="it-IT" dirty="0" err="1"/>
              <a:t>suggest</a:t>
            </a:r>
            <a:r>
              <a:rPr lang="it-IT" dirty="0"/>
              <a:t> to use tools </a:t>
            </a:r>
            <a:r>
              <a:rPr lang="it-IT" dirty="0" err="1"/>
              <a:t>as</a:t>
            </a:r>
            <a:r>
              <a:rPr lang="it-IT" dirty="0"/>
              <a:t> </a:t>
            </a:r>
            <a:r>
              <a:rPr lang="it-IT" dirty="0" err="1"/>
              <a:t>Jamboard</a:t>
            </a:r>
            <a:r>
              <a:rPr lang="it-IT" dirty="0"/>
              <a:t> or </a:t>
            </a:r>
            <a:r>
              <a:rPr lang="it-IT" dirty="0" err="1"/>
              <a:t>Mentimeter</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14</a:t>
            </a:fld>
            <a:endParaRPr lang="de-DE"/>
          </a:p>
        </p:txBody>
      </p:sp>
    </p:spTree>
    <p:extLst>
      <p:ext uri="{BB962C8B-B14F-4D97-AF65-F5344CB8AC3E}">
        <p14:creationId xmlns:p14="http://schemas.microsoft.com/office/powerpoint/2010/main" val="194849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15</a:t>
            </a:fld>
            <a:endParaRPr lang="de-DE"/>
          </a:p>
        </p:txBody>
      </p:sp>
    </p:spTree>
    <p:extLst>
      <p:ext uri="{BB962C8B-B14F-4D97-AF65-F5344CB8AC3E}">
        <p14:creationId xmlns:p14="http://schemas.microsoft.com/office/powerpoint/2010/main" val="418237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it-IT" dirty="0" err="1"/>
              <a:t>It</a:t>
            </a:r>
            <a:r>
              <a:rPr lang="it-IT" baseline="0" dirty="0"/>
              <a:t> </a:t>
            </a:r>
            <a:r>
              <a:rPr lang="it-IT" baseline="0" dirty="0" err="1"/>
              <a:t>is</a:t>
            </a:r>
            <a:r>
              <a:rPr lang="it-IT" baseline="0" dirty="0"/>
              <a:t> </a:t>
            </a:r>
            <a:r>
              <a:rPr lang="it-IT" baseline="0" dirty="0" err="1"/>
              <a:t>suggested</a:t>
            </a:r>
            <a:r>
              <a:rPr lang="it-IT" baseline="0" dirty="0"/>
              <a:t> reading </a:t>
            </a:r>
            <a:r>
              <a:rPr lang="it-IT" baseline="0" dirty="0" err="1"/>
              <a:t>each</a:t>
            </a:r>
            <a:r>
              <a:rPr lang="it-IT" baseline="0" dirty="0"/>
              <a:t> point of the manifesto with the </a:t>
            </a:r>
            <a:r>
              <a:rPr lang="it-IT" baseline="0" dirty="0" err="1"/>
              <a:t>participants</a:t>
            </a:r>
            <a:r>
              <a:rPr lang="it-IT" baseline="0" dirty="0"/>
              <a:t>, </a:t>
            </a:r>
            <a:r>
              <a:rPr lang="it-IT" baseline="0" dirty="0" err="1"/>
              <a:t>asking</a:t>
            </a:r>
            <a:r>
              <a:rPr lang="it-IT" baseline="0" dirty="0"/>
              <a:t> </a:t>
            </a:r>
            <a:r>
              <a:rPr lang="it-IT" baseline="0" dirty="0" err="1"/>
              <a:t>them</a:t>
            </a:r>
            <a:r>
              <a:rPr lang="it-IT" baseline="0" dirty="0"/>
              <a:t> </a:t>
            </a:r>
            <a:r>
              <a:rPr lang="it-IT" baseline="0" dirty="0" err="1" smtClean="0"/>
              <a:t>whether</a:t>
            </a:r>
            <a:r>
              <a:rPr lang="it-IT" baseline="0" dirty="0" smtClean="0"/>
              <a:t> </a:t>
            </a:r>
            <a:r>
              <a:rPr lang="it-IT" baseline="0" dirty="0" err="1"/>
              <a:t>they</a:t>
            </a:r>
            <a:r>
              <a:rPr lang="it-IT" baseline="0" dirty="0"/>
              <a:t> </a:t>
            </a:r>
            <a:r>
              <a:rPr lang="it-IT" baseline="0" dirty="0" err="1"/>
              <a:t>agree</a:t>
            </a:r>
            <a:r>
              <a:rPr lang="it-IT" baseline="0" dirty="0"/>
              <a:t> with the </a:t>
            </a:r>
            <a:r>
              <a:rPr lang="it-IT" baseline="0" dirty="0" err="1"/>
              <a:t>affirmations</a:t>
            </a:r>
            <a:r>
              <a:rPr lang="it-IT" baseline="0" dirty="0"/>
              <a:t> and  </a:t>
            </a:r>
            <a:r>
              <a:rPr lang="it-IT" baseline="0" dirty="0" err="1"/>
              <a:t>if</a:t>
            </a:r>
            <a:r>
              <a:rPr lang="it-IT" baseline="0" dirty="0"/>
              <a:t> </a:t>
            </a:r>
            <a:r>
              <a:rPr lang="it-IT" baseline="0" dirty="0" err="1"/>
              <a:t>they</a:t>
            </a:r>
            <a:r>
              <a:rPr lang="it-IT" baseline="0" dirty="0"/>
              <a:t> </a:t>
            </a:r>
            <a:r>
              <a:rPr lang="it-IT" baseline="0" dirty="0" err="1"/>
              <a:t>apply</a:t>
            </a:r>
            <a:r>
              <a:rPr lang="it-IT" baseline="0" dirty="0"/>
              <a:t> </a:t>
            </a:r>
            <a:r>
              <a:rPr lang="it-IT" baseline="0" dirty="0" err="1"/>
              <a:t>them</a:t>
            </a:r>
            <a:r>
              <a:rPr lang="it-IT" baseline="0" dirty="0"/>
              <a:t> in </a:t>
            </a:r>
            <a:r>
              <a:rPr lang="it-IT" baseline="0" dirty="0" err="1"/>
              <a:t>their</a:t>
            </a:r>
            <a:r>
              <a:rPr lang="it-IT" baseline="0" dirty="0"/>
              <a:t> </a:t>
            </a:r>
            <a:r>
              <a:rPr lang="it-IT" baseline="0" dirty="0" err="1"/>
              <a:t>daily</a:t>
            </a:r>
            <a:r>
              <a:rPr lang="it-IT" baseline="0" dirty="0"/>
              <a:t> use of </a:t>
            </a:r>
            <a:r>
              <a:rPr lang="it-IT" baseline="0" dirty="0" smtClean="0"/>
              <a:t>internet. </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16</a:t>
            </a:fld>
            <a:endParaRPr lang="de-DE"/>
          </a:p>
        </p:txBody>
      </p:sp>
    </p:spTree>
    <p:extLst>
      <p:ext uri="{BB962C8B-B14F-4D97-AF65-F5344CB8AC3E}">
        <p14:creationId xmlns:p14="http://schemas.microsoft.com/office/powerpoint/2010/main" val="5395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story told in the video is based on true events and can have a strong emotional impact, especially on the most fragile individuals. It is suggested that the subject matter be exposed before viewing the content.</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17</a:t>
            </a:fld>
            <a:endParaRPr lang="de-DE"/>
          </a:p>
        </p:txBody>
      </p:sp>
    </p:spTree>
    <p:extLst>
      <p:ext uri="{BB962C8B-B14F-4D97-AF65-F5344CB8AC3E}">
        <p14:creationId xmlns:p14="http://schemas.microsoft.com/office/powerpoint/2010/main" val="236967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These</a:t>
            </a:r>
            <a:r>
              <a:rPr lang="en-US" baseline="0" dirty="0"/>
              <a:t> q</a:t>
            </a:r>
            <a:r>
              <a:rPr lang="en-US" dirty="0"/>
              <a:t>uestions are</a:t>
            </a:r>
            <a:r>
              <a:rPr lang="en-US" baseline="0" dirty="0"/>
              <a:t> useful</a:t>
            </a:r>
            <a:r>
              <a:rPr lang="en-US" dirty="0"/>
              <a:t> both to summarize</a:t>
            </a:r>
            <a:r>
              <a:rPr lang="en-US" baseline="0" dirty="0"/>
              <a:t> </a:t>
            </a:r>
            <a:r>
              <a:rPr lang="en-US" dirty="0"/>
              <a:t>what was seen in the video and to initiate discussion about what was seen: they can be asked either before or after watching</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18</a:t>
            </a:fld>
            <a:endParaRPr lang="de-DE"/>
          </a:p>
        </p:txBody>
      </p:sp>
    </p:spTree>
    <p:extLst>
      <p:ext uri="{BB962C8B-B14F-4D97-AF65-F5344CB8AC3E}">
        <p14:creationId xmlns:p14="http://schemas.microsoft.com/office/powerpoint/2010/main" val="229296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19</a:t>
            </a:fld>
            <a:endParaRPr lang="de-DE"/>
          </a:p>
        </p:txBody>
      </p:sp>
    </p:spTree>
    <p:extLst>
      <p:ext uri="{BB962C8B-B14F-4D97-AF65-F5344CB8AC3E}">
        <p14:creationId xmlns:p14="http://schemas.microsoft.com/office/powerpoint/2010/main" val="372988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an alternative</a:t>
            </a:r>
            <a:r>
              <a:rPr lang="en-US" dirty="0"/>
              <a:t>, if participants do not know the meaning of their name, they can say why that specific name was chosen for them</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a:t>
            </a:fld>
            <a:endParaRPr lang="de-DE" dirty="0"/>
          </a:p>
        </p:txBody>
      </p:sp>
    </p:spTree>
    <p:extLst>
      <p:ext uri="{BB962C8B-B14F-4D97-AF65-F5344CB8AC3E}">
        <p14:creationId xmlns:p14="http://schemas.microsoft.com/office/powerpoint/2010/main" val="60975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20</a:t>
            </a:fld>
            <a:endParaRPr lang="de-DE"/>
          </a:p>
        </p:txBody>
      </p:sp>
    </p:spTree>
    <p:extLst>
      <p:ext uri="{BB962C8B-B14F-4D97-AF65-F5344CB8AC3E}">
        <p14:creationId xmlns:p14="http://schemas.microsoft.com/office/powerpoint/2010/main" val="411664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21</a:t>
            </a:fld>
            <a:endParaRPr lang="de-DE"/>
          </a:p>
        </p:txBody>
      </p:sp>
    </p:spTree>
    <p:extLst>
      <p:ext uri="{BB962C8B-B14F-4D97-AF65-F5344CB8AC3E}">
        <p14:creationId xmlns:p14="http://schemas.microsoft.com/office/powerpoint/2010/main" val="237164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Slides 22-24: Presentation of the No Blame Approach (for teaching staff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No Blame Approach is a solution-oriented approach. The approach has been established as an effective tool for dealing with bullying issues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Step 1: You have a conversation with the person concerned. The aim of the conversation is to build trust. It is not about knowing all the details, but knowing who all was and is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Step 2: Form a support group. Invite the main perpetrators of the bullying, followers as well as people who are not involved at all but who can play a constructive/helpful role. Together they form the support group. As a rule, the group should have about 6-8 participants. This is not about punishing anyone. The person concerned is not involved. Together, the participants should think about how to help the person concerned, how to improve the situation together, etc. The focus is on improving the situation. The focus is on improving the situation of the affected situation, not on blaming each other or who did what.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Step 3: Follow-up discussions (individually) - discuss with everyone individually - including the person concerned - how the situation has developed. This step is important so that the situation can be regressed. Individual discussions are important because everyone is held directly accountable. </a:t>
            </a:r>
            <a:endParaRPr lang="de-DE" dirty="0" smtClean="0"/>
          </a:p>
        </p:txBody>
      </p:sp>
      <p:sp>
        <p:nvSpPr>
          <p:cNvPr id="4" name="Foliennummernplatzhalter 3"/>
          <p:cNvSpPr>
            <a:spLocks noGrp="1"/>
          </p:cNvSpPr>
          <p:nvPr>
            <p:ph type="sldNum" sz="quarter" idx="10"/>
          </p:nvPr>
        </p:nvSpPr>
        <p:spPr/>
        <p:txBody>
          <a:bodyPr/>
          <a:lstStyle/>
          <a:p>
            <a:fld id="{356247F2-DF26-4098-8687-178DB306E37B}" type="slidenum">
              <a:rPr lang="de-DE" smtClean="0"/>
              <a:t>22</a:t>
            </a:fld>
            <a:endParaRPr lang="de-DE"/>
          </a:p>
        </p:txBody>
      </p:sp>
    </p:spTree>
    <p:extLst>
      <p:ext uri="{BB962C8B-B14F-4D97-AF65-F5344CB8AC3E}">
        <p14:creationId xmlns:p14="http://schemas.microsoft.com/office/powerpoint/2010/main" val="3723333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First watch this video without participants. Then answer the following questions: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is step 1 of the No Blame Approach?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is step 2 of the No Blame Approach?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is step 3 of the No Blame Approach?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Advantages and disadvantages of the No Blame Approach? (Do you have any concerns about the approach or can you already imagine what it will bring you in practice.)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Further information: http://www.no-blame-approach.de (Site</a:t>
            </a:r>
            <a:r>
              <a:rPr lang="en-GB" baseline="0" dirty="0" smtClean="0"/>
              <a:t> in German, but you can use Website translation tools to translate the site into your language.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Other </a:t>
            </a:r>
            <a:r>
              <a:rPr lang="de-DE" baseline="0" dirty="0" err="1" smtClean="0"/>
              <a:t>sources</a:t>
            </a:r>
            <a:r>
              <a:rPr lang="de-DE" baseline="0" dirty="0" smtClean="0"/>
              <a:t>: https://theeducationhub.org.nz/wp-content/uploads/2020/08/No-Blame-Bullying-Approach-%E2%80%93-A-Restorative-Intervention_.pdf</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After you have done the role play on the next page, watch the video with your participants and discuss questions 1-4 with them. Afterwards, you can of course also do a role play with the participants so that they also understand the principle.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23</a:t>
            </a:fld>
            <a:endParaRPr lang="de-DE"/>
          </a:p>
        </p:txBody>
      </p:sp>
    </p:spTree>
    <p:extLst>
      <p:ext uri="{BB962C8B-B14F-4D97-AF65-F5344CB8AC3E}">
        <p14:creationId xmlns:p14="http://schemas.microsoft.com/office/powerpoint/2010/main" val="2754151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role play method is recommended to practise the No Blame Approach. To do this, team up with several colleagues. You can come up with your own scenario or use the following suggestion. If you are not able to play all the roles, take it in turns to play different roles or think together about what this person would say/do.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1: Bullying victim</a:t>
            </a:r>
            <a:br>
              <a:rPr lang="en-GB" baseline="0" dirty="0" smtClean="0"/>
            </a:br>
            <a:r>
              <a:rPr lang="en-GB" baseline="0" dirty="0" smtClean="0"/>
              <a:t>Pupil has been bullied by 3 classmates via mobile phone and in different chats. He/she is very sad, but also very angry. He/she confides in his/her best friend.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2: Best friend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friend did not know about the cyberbullying. He/she recommends talking to the teacher about it. Either he/she encourages the victim to talk to the teacher him/herself or does this for him/her.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3: Perpetrator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perpetrator feels ignored by the victim of bullying, is jealous of him/her because he/she is always present at everything, is invited everywhere and he/she is not. He/she decides to write mean messages. Because he/she doesn't want to do it alone, he/she asks friends to join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4: Friends of the perpetrator.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did not want to disappoint their friend and joined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5: Fellow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Have nothing to do with the bullying, but are in the same class/group and can make an important contribution to finding a </a:t>
            </a:r>
            <a:r>
              <a:rPr lang="en-GB" baseline="0" dirty="0" err="1" smtClean="0"/>
              <a:t>soluation</a:t>
            </a: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Role 6: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Tries to find a solution together with everyone by using the No Blame Approach. </a:t>
            </a:r>
            <a:endParaRPr lang="de-DE" baseline="0" dirty="0" smtClean="0"/>
          </a:p>
        </p:txBody>
      </p:sp>
      <p:sp>
        <p:nvSpPr>
          <p:cNvPr id="4" name="Foliennummernplatzhalter 3"/>
          <p:cNvSpPr>
            <a:spLocks noGrp="1"/>
          </p:cNvSpPr>
          <p:nvPr>
            <p:ph type="sldNum" sz="quarter" idx="10"/>
          </p:nvPr>
        </p:nvSpPr>
        <p:spPr/>
        <p:txBody>
          <a:bodyPr/>
          <a:lstStyle/>
          <a:p>
            <a:fld id="{356247F2-DF26-4098-8687-178DB306E37B}" type="slidenum">
              <a:rPr lang="de-DE" smtClean="0"/>
              <a:t>24</a:t>
            </a:fld>
            <a:endParaRPr lang="de-DE"/>
          </a:p>
        </p:txBody>
      </p:sp>
    </p:spTree>
    <p:extLst>
      <p:ext uri="{BB962C8B-B14F-4D97-AF65-F5344CB8AC3E}">
        <p14:creationId xmlns:p14="http://schemas.microsoft.com/office/powerpoint/2010/main" val="176871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SzPct val="10000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247F2-DF26-4098-8687-178DB306E37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9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This</a:t>
            </a:r>
            <a:r>
              <a:rPr lang="it-IT" baseline="0" dirty="0"/>
              <a:t> </a:t>
            </a:r>
            <a:r>
              <a:rPr lang="it-IT" baseline="0" dirty="0" err="1"/>
              <a:t>is</a:t>
            </a:r>
            <a:r>
              <a:rPr lang="it-IT" baseline="0" dirty="0"/>
              <a:t> an </a:t>
            </a:r>
            <a:r>
              <a:rPr lang="it-IT" baseline="0" dirty="0" err="1"/>
              <a:t>useful</a:t>
            </a:r>
            <a:r>
              <a:rPr lang="it-IT" baseline="0" dirty="0"/>
              <a:t> activity to </a:t>
            </a:r>
            <a:r>
              <a:rPr lang="it-IT" baseline="0" dirty="0" err="1"/>
              <a:t>get</a:t>
            </a:r>
            <a:r>
              <a:rPr lang="it-IT" baseline="0" dirty="0"/>
              <a:t> a general idea of the </a:t>
            </a:r>
            <a:r>
              <a:rPr lang="it-IT" baseline="0" dirty="0" err="1"/>
              <a:t>previous</a:t>
            </a:r>
            <a:r>
              <a:rPr lang="it-IT" baseline="0" dirty="0"/>
              <a:t> knowledge of the </a:t>
            </a:r>
            <a:r>
              <a:rPr lang="it-IT" baseline="0" dirty="0" err="1"/>
              <a:t>participants</a:t>
            </a:r>
            <a:r>
              <a:rPr lang="it-IT" baseline="0" dirty="0"/>
              <a:t> on the </a:t>
            </a:r>
            <a:r>
              <a:rPr lang="it-IT" baseline="0" dirty="0" err="1"/>
              <a:t>topic</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3</a:t>
            </a:fld>
            <a:endParaRPr lang="de-DE"/>
          </a:p>
        </p:txBody>
      </p:sp>
    </p:spTree>
    <p:extLst>
      <p:ext uri="{BB962C8B-B14F-4D97-AF65-F5344CB8AC3E}">
        <p14:creationId xmlns:p14="http://schemas.microsoft.com/office/powerpoint/2010/main" val="342905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The audio of the video</a:t>
            </a:r>
            <a:r>
              <a:rPr lang="it-IT" baseline="0" dirty="0"/>
              <a:t> </a:t>
            </a:r>
            <a:r>
              <a:rPr lang="it-IT" baseline="0" dirty="0" err="1"/>
              <a:t>is</a:t>
            </a:r>
            <a:r>
              <a:rPr lang="it-IT" baseline="0" dirty="0"/>
              <a:t> in </a:t>
            </a:r>
            <a:r>
              <a:rPr lang="it-IT" baseline="0" dirty="0" err="1"/>
              <a:t>italian</a:t>
            </a:r>
            <a:r>
              <a:rPr lang="it-IT" baseline="0" dirty="0"/>
              <a:t>, </a:t>
            </a:r>
            <a:r>
              <a:rPr lang="it-IT" baseline="0" dirty="0" err="1"/>
              <a:t>however</a:t>
            </a:r>
            <a:r>
              <a:rPr lang="it-IT" baseline="0" dirty="0"/>
              <a:t>, </a:t>
            </a:r>
            <a:r>
              <a:rPr lang="it-IT" baseline="0" dirty="0" err="1"/>
              <a:t>automatic</a:t>
            </a:r>
            <a:r>
              <a:rPr lang="it-IT" baseline="0" dirty="0"/>
              <a:t> </a:t>
            </a:r>
            <a:r>
              <a:rPr lang="it-IT" baseline="0" dirty="0" err="1"/>
              <a:t>subtitels</a:t>
            </a:r>
            <a:r>
              <a:rPr lang="it-IT" baseline="0" dirty="0"/>
              <a:t> in </a:t>
            </a:r>
            <a:r>
              <a:rPr lang="it-IT" baseline="0" dirty="0" err="1"/>
              <a:t>english</a:t>
            </a:r>
            <a:r>
              <a:rPr lang="it-IT" baseline="0" dirty="0"/>
              <a:t> can be set</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4</a:t>
            </a:fld>
            <a:endParaRPr lang="de-DE"/>
          </a:p>
        </p:txBody>
      </p:sp>
    </p:spTree>
    <p:extLst>
      <p:ext uri="{BB962C8B-B14F-4D97-AF65-F5344CB8AC3E}">
        <p14:creationId xmlns:p14="http://schemas.microsoft.com/office/powerpoint/2010/main" val="231580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These</a:t>
            </a:r>
            <a:r>
              <a:rPr lang="en-US" baseline="0" dirty="0"/>
              <a:t> q</a:t>
            </a:r>
            <a:r>
              <a:rPr lang="en-US" dirty="0"/>
              <a:t>uestions are</a:t>
            </a:r>
            <a:r>
              <a:rPr lang="en-US" baseline="0" dirty="0"/>
              <a:t> useful</a:t>
            </a:r>
            <a:r>
              <a:rPr lang="en-US" dirty="0"/>
              <a:t> both to summarize</a:t>
            </a:r>
            <a:r>
              <a:rPr lang="en-US" baseline="0" dirty="0"/>
              <a:t> </a:t>
            </a:r>
            <a:r>
              <a:rPr lang="en-US" dirty="0"/>
              <a:t>what was seen in the video and to initiate discussion about what was seen: they can be asked either before or after watching</a:t>
            </a:r>
            <a:endParaRPr lang="it-IT" dirty="0"/>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5</a:t>
            </a:fld>
            <a:endParaRPr lang="de-DE"/>
          </a:p>
        </p:txBody>
      </p:sp>
    </p:spTree>
    <p:extLst>
      <p:ext uri="{BB962C8B-B14F-4D97-AF65-F5344CB8AC3E}">
        <p14:creationId xmlns:p14="http://schemas.microsoft.com/office/powerpoint/2010/main" val="329555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6</a:t>
            </a:fld>
            <a:endParaRPr lang="de-DE"/>
          </a:p>
        </p:txBody>
      </p:sp>
    </p:spTree>
    <p:extLst>
      <p:ext uri="{BB962C8B-B14F-4D97-AF65-F5344CB8AC3E}">
        <p14:creationId xmlns:p14="http://schemas.microsoft.com/office/powerpoint/2010/main" val="49406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7</a:t>
            </a:fld>
            <a:endParaRPr lang="de-DE"/>
          </a:p>
        </p:txBody>
      </p:sp>
    </p:spTree>
    <p:extLst>
      <p:ext uri="{BB962C8B-B14F-4D97-AF65-F5344CB8AC3E}">
        <p14:creationId xmlns:p14="http://schemas.microsoft.com/office/powerpoint/2010/main" val="41980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On </a:t>
            </a:r>
            <a:r>
              <a:rPr lang="de-DE" dirty="0" err="1" smtClean="0"/>
              <a:t>this</a:t>
            </a:r>
            <a:r>
              <a:rPr lang="de-DE" baseline="0" dirty="0" smtClean="0"/>
              <a:t> </a:t>
            </a:r>
            <a:r>
              <a:rPr lang="de-DE" baseline="0" dirty="0" err="1" smtClean="0"/>
              <a:t>slide</a:t>
            </a:r>
            <a:r>
              <a:rPr lang="de-DE" baseline="0" dirty="0" smtClean="0"/>
              <a:t>, </a:t>
            </a:r>
            <a:r>
              <a:rPr lang="de-DE" baseline="0" dirty="0" err="1" smtClean="0"/>
              <a:t>please</a:t>
            </a:r>
            <a:r>
              <a:rPr lang="de-DE" baseline="0" dirty="0" smtClean="0"/>
              <a:t> </a:t>
            </a:r>
            <a:r>
              <a:rPr lang="de-DE" baseline="0" dirty="0" err="1" smtClean="0"/>
              <a:t>add</a:t>
            </a:r>
            <a:r>
              <a:rPr lang="de-DE" baseline="0" dirty="0" smtClean="0"/>
              <a:t> </a:t>
            </a:r>
            <a:r>
              <a:rPr lang="de-DE" baseline="0" dirty="0" err="1" smtClean="0"/>
              <a:t>the</a:t>
            </a:r>
            <a:r>
              <a:rPr lang="de-DE" baseline="0" dirty="0" smtClean="0"/>
              <a:t> </a:t>
            </a:r>
            <a:r>
              <a:rPr lang="de-DE" baseline="0" dirty="0" err="1" smtClean="0"/>
              <a:t>law</a:t>
            </a:r>
            <a:r>
              <a:rPr lang="de-DE" baseline="0" dirty="0" smtClean="0"/>
              <a:t>/s </a:t>
            </a:r>
            <a:r>
              <a:rPr lang="de-DE" baseline="0" dirty="0" err="1" smtClean="0"/>
              <a:t>relating</a:t>
            </a:r>
            <a:r>
              <a:rPr lang="de-DE" baseline="0" dirty="0" smtClean="0"/>
              <a:t> </a:t>
            </a:r>
            <a:r>
              <a:rPr lang="de-DE" baseline="0" dirty="0" err="1" smtClean="0"/>
              <a:t>to</a:t>
            </a:r>
            <a:r>
              <a:rPr lang="de-DE" baseline="0" dirty="0" smtClean="0"/>
              <a:t> </a:t>
            </a:r>
            <a:r>
              <a:rPr lang="de-DE" baseline="0" dirty="0" err="1" smtClean="0"/>
              <a:t>cyberbullying</a:t>
            </a:r>
            <a:r>
              <a:rPr lang="de-DE" baseline="0" dirty="0" smtClean="0"/>
              <a:t> in </a:t>
            </a:r>
            <a:r>
              <a:rPr lang="de-DE" baseline="0" dirty="0" err="1" smtClean="0"/>
              <a:t>your</a:t>
            </a:r>
            <a:r>
              <a:rPr lang="de-DE" baseline="0" dirty="0" smtClean="0"/>
              <a:t> </a:t>
            </a:r>
            <a:r>
              <a:rPr lang="de-DE" baseline="0" dirty="0" err="1" smtClean="0"/>
              <a:t>own</a:t>
            </a:r>
            <a:r>
              <a:rPr lang="de-DE" baseline="0" dirty="0" smtClean="0"/>
              <a:t> </a:t>
            </a:r>
            <a:r>
              <a:rPr lang="de-DE" baseline="0" dirty="0" err="1" smtClean="0"/>
              <a:t>country</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8</a:t>
            </a:fld>
            <a:endParaRPr lang="de-DE"/>
          </a:p>
        </p:txBody>
      </p:sp>
    </p:spTree>
    <p:extLst>
      <p:ext uri="{BB962C8B-B14F-4D97-AF65-F5344CB8AC3E}">
        <p14:creationId xmlns:p14="http://schemas.microsoft.com/office/powerpoint/2010/main" val="384969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9</a:t>
            </a:fld>
            <a:endParaRPr lang="de-DE"/>
          </a:p>
        </p:txBody>
      </p:sp>
    </p:spTree>
    <p:extLst>
      <p:ext uri="{BB962C8B-B14F-4D97-AF65-F5344CB8AC3E}">
        <p14:creationId xmlns:p14="http://schemas.microsoft.com/office/powerpoint/2010/main" val="67645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4347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601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8008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85500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4621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5027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66E1FF6-B754-4ECC-8953-400EEB6ED077}" type="datetimeFigureOut">
              <a:rPr lang="de-DE" smtClean="0"/>
              <a:t>01.04.2023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47311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66E1FF6-B754-4ECC-8953-400EEB6ED077}" type="datetimeFigureOut">
              <a:rPr lang="de-DE" smtClean="0"/>
              <a:t>01.04.2023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3465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6E1FF6-B754-4ECC-8953-400EEB6ED077}" type="datetimeFigureOut">
              <a:rPr lang="de-DE" smtClean="0"/>
              <a:t>01.04.2023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47234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1499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8484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E1FF6-B754-4ECC-8953-400EEB6ED077}" type="datetimeFigureOut">
              <a:rPr lang="de-DE" smtClean="0"/>
              <a:t>01.04.2023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5B058-10B1-4EA0-98CB-6E222B7AC62D}" type="slidenum">
              <a:rPr lang="de-DE" smtClean="0"/>
              <a:t>‹Nr.›</a:t>
            </a:fld>
            <a:endParaRPr lang="de-DE"/>
          </a:p>
        </p:txBody>
      </p:sp>
    </p:spTree>
    <p:extLst>
      <p:ext uri="{BB962C8B-B14F-4D97-AF65-F5344CB8AC3E}">
        <p14:creationId xmlns:p14="http://schemas.microsoft.com/office/powerpoint/2010/main" val="317689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digitaleereale.it/" TargetMode="External"/><Relationship Id="rId4" Type="http://schemas.openxmlformats.org/officeDocument/2006/relationships/hyperlink" Target="https://www.forum-p.it/it/benvenuti-1.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ocialwarning.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hUIwW2gpw6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paroleostili.it/en/manifesto/" TargetMode="External"/><Relationship Id="rId4" Type="http://schemas.openxmlformats.org/officeDocument/2006/relationships/hyperlink" Target="https://paroleostili.it/manifest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RX2waGQIT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respact-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56ZM9nD--_c"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2776755"/>
          </a:xfrm>
        </p:spPr>
        <p:txBody>
          <a:bodyPr>
            <a:normAutofit/>
          </a:bodyPr>
          <a:lstStyle/>
          <a:p>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Erasmus+ Project </a:t>
            </a:r>
            <a:b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1600" b="1" dirty="0" err="1">
                <a:solidFill>
                  <a:prstClr val="black"/>
                </a:solidFill>
                <a:latin typeface="Verdana" panose="020B0604030504040204" pitchFamily="34" charset="0"/>
                <a:ea typeface="Verdana" panose="020B0604030504040204" pitchFamily="34" charset="0"/>
                <a:cs typeface="Verdana" panose="020B0604030504040204" pitchFamily="34" charset="0"/>
              </a:rPr>
              <a:t>respACT</a:t>
            </a: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 – Activating VET teachers to counter hate speech and cyberbullying” </a:t>
            </a:r>
            <a: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n° 2020-1-DE02-KA202-007716</a:t>
            </a: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a:t>
            </a:r>
            <a:r>
              <a:rPr lang="de-DE" sz="2800" b="1" dirty="0" err="1" smtClean="0">
                <a:solidFill>
                  <a:srgbClr val="009999"/>
                </a:solidFill>
                <a:latin typeface="Verdana" panose="020B0604030504040204" pitchFamily="34" charset="0"/>
                <a:ea typeface="Verdana" panose="020B0604030504040204" pitchFamily="34" charset="0"/>
                <a:cs typeface="Verdana" panose="020B0604030504040204" pitchFamily="34" charset="0"/>
              </a:rPr>
              <a:t>ACTonCyberbullying</a:t>
            </a:r>
            <a:endParaRPr lang="de-DE" sz="4000" dirty="0">
              <a:solidFill>
                <a:srgbClr val="FF0000"/>
              </a:solidFill>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a:xfrm>
            <a:off x="1524000" y="4972050"/>
            <a:ext cx="9144000" cy="457199"/>
          </a:xfrm>
        </p:spPr>
        <p:txBody>
          <a:bodyPr>
            <a:noAutofit/>
          </a:bodyPr>
          <a:lstStyle/>
          <a:p>
            <a:pPr>
              <a:tabLst>
                <a:tab pos="2560320" algn="l"/>
              </a:tabLst>
            </a:pPr>
            <a:r>
              <a:rPr lang="en-GB" sz="1000" dirty="0">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reflects the view only of the authors, and the Commission cannot be held responsible for any use which may be made of the information contained therein.</a:t>
            </a:r>
            <a:endParaRPr lang="de-DE"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eck 5"/>
          <p:cNvSpPr/>
          <p:nvPr/>
        </p:nvSpPr>
        <p:spPr>
          <a:xfrm>
            <a:off x="5542002" y="3244334"/>
            <a:ext cx="1107996" cy="369332"/>
          </a:xfrm>
          <a:prstGeom prst="rect">
            <a:avLst/>
          </a:prstGeom>
        </p:spPr>
        <p:txBody>
          <a:bodyPr wrap="none">
            <a:spAutoFit/>
          </a:bodyPr>
          <a:lstStyle/>
          <a:p>
            <a:r>
              <a:rPr lang="de-DE" dirty="0"/>
              <a:t> 	</a:t>
            </a:r>
          </a:p>
        </p:txBody>
      </p:sp>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1524000" y="524828"/>
            <a:ext cx="2901315" cy="597535"/>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644" y="423738"/>
            <a:ext cx="1243461" cy="698623"/>
          </a:xfrm>
          <a:prstGeom prst="rect">
            <a:avLst/>
          </a:prstGeom>
        </p:spPr>
      </p:pic>
      <p:pic>
        <p:nvPicPr>
          <p:cNvPr id="21" name="Grafik 20"/>
          <p:cNvPicPr>
            <a:picLocks noChangeAspect="1"/>
          </p:cNvPicPr>
          <p:nvPr/>
        </p:nvPicPr>
        <p:blipFill>
          <a:blip r:embed="rId5"/>
          <a:stretch>
            <a:fillRect/>
          </a:stretch>
        </p:blipFill>
        <p:spPr>
          <a:xfrm>
            <a:off x="3551969" y="5776545"/>
            <a:ext cx="5400675" cy="695325"/>
          </a:xfrm>
          <a:prstGeom prst="rect">
            <a:avLst/>
          </a:prstGeom>
        </p:spPr>
      </p:pic>
      <p:pic>
        <p:nvPicPr>
          <p:cNvPr id="9" name="Grafik 8"/>
          <p:cNvPicPr>
            <a:picLocks noChangeAspect="1"/>
          </p:cNvPicPr>
          <p:nvPr/>
        </p:nvPicPr>
        <p:blipFill>
          <a:blip r:embed="rId6"/>
          <a:stretch>
            <a:fillRect/>
          </a:stretch>
        </p:blipFill>
        <p:spPr>
          <a:xfrm>
            <a:off x="9466126" y="5512409"/>
            <a:ext cx="2403748" cy="1223595"/>
          </a:xfrm>
          <a:prstGeom prst="rect">
            <a:avLst/>
          </a:prstGeom>
        </p:spPr>
      </p:pic>
    </p:spTree>
    <p:extLst>
      <p:ext uri="{BB962C8B-B14F-4D97-AF65-F5344CB8AC3E}">
        <p14:creationId xmlns:p14="http://schemas.microsoft.com/office/powerpoint/2010/main" val="196481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58477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To learn more</a:t>
            </a:r>
            <a:endParaRPr lang="it-IT" sz="3200" b="1" dirty="0">
              <a:solidFill>
                <a:schemeClr val="bg1"/>
              </a:solidFill>
              <a:latin typeface="Verdana" panose="020B0604030504040204" pitchFamily="34" charset="0"/>
              <a:ea typeface="Verdana" panose="020B0604030504040204" pitchFamily="34" charset="0"/>
            </a:endParaRPr>
          </a:p>
        </p:txBody>
      </p:sp>
      <p:sp>
        <p:nvSpPr>
          <p:cNvPr id="7" name="Segnaposto contenuto 2">
            <a:extLst>
              <a:ext uri="{FF2B5EF4-FFF2-40B4-BE49-F238E27FC236}">
                <a16:creationId xmlns:a16="http://schemas.microsoft.com/office/drawing/2014/main" id="{FE6314CC-FDF2-45E4-9E65-C9A4B66C6C8E}"/>
              </a:ext>
            </a:extLst>
          </p:cNvPr>
          <p:cNvSpPr>
            <a:spLocks noGrp="1"/>
          </p:cNvSpPr>
          <p:nvPr>
            <p:ph idx="1"/>
          </p:nvPr>
        </p:nvSpPr>
        <p:spPr>
          <a:xfrm>
            <a:off x="4787833" y="1419631"/>
            <a:ext cx="7012021" cy="4424631"/>
          </a:xfrm>
        </p:spPr>
        <p:txBody>
          <a:bodyPr vert="horz" lIns="91440" tIns="45720" rIns="91440" bIns="45720" rtlCol="0" anchor="t">
            <a:normAutofit/>
          </a:bodyPr>
          <a:lstStyle/>
          <a:p>
            <a:pPr marL="0" indent="0">
              <a:buNone/>
            </a:pPr>
            <a:r>
              <a:rPr lang="it-IT" sz="2400" dirty="0">
                <a:latin typeface="Verdana" panose="020B0604030504040204" pitchFamily="34" charset="0"/>
                <a:ea typeface="Verdana" panose="020B0604030504040204" pitchFamily="34" charset="0"/>
                <a:hlinkClick r:id="rId4"/>
              </a:rPr>
              <a:t>Forum di Prevenzione - Bolzano </a:t>
            </a:r>
            <a:r>
              <a:rPr lang="it-IT" sz="2400" dirty="0">
                <a:latin typeface="Verdana" panose="020B0604030504040204" pitchFamily="34" charset="0"/>
                <a:ea typeface="Verdana" panose="020B0604030504040204" pitchFamily="34" charset="0"/>
              </a:rPr>
              <a:t>(ITA)</a:t>
            </a:r>
          </a:p>
          <a:p>
            <a:pPr marL="0" indent="0">
              <a:buNone/>
            </a:pPr>
            <a:endParaRPr lang="it-IT" sz="2400" dirty="0">
              <a:latin typeface="Verdana" panose="020B0604030504040204" pitchFamily="34" charset="0"/>
              <a:ea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rPr>
              <a:t>The Bolzano Prevention Forum website is a useful portal for finding information on cyberbullying and other issues that can affect young people-and beyond. </a:t>
            </a:r>
          </a:p>
          <a:p>
            <a:pPr marL="0" indent="0">
              <a:buNone/>
            </a:pPr>
            <a:r>
              <a:rPr lang="en-US" sz="2400" dirty="0">
                <a:latin typeface="Verdana" panose="020B0604030504040204" pitchFamily="34" charset="0"/>
                <a:ea typeface="Verdana" panose="020B0604030504040204" pitchFamily="34" charset="0"/>
              </a:rPr>
              <a:t>The forum is also a promoter of the </a:t>
            </a:r>
            <a:r>
              <a:rPr lang="it-IT" sz="2400" dirty="0">
                <a:latin typeface="Verdana" panose="020B0604030504040204" pitchFamily="34" charset="0"/>
                <a:ea typeface="Verdana" panose="020B0604030504040204" pitchFamily="34" charset="0"/>
                <a:hlinkClick r:id="rId5"/>
              </a:rPr>
              <a:t>Digitale è reale</a:t>
            </a:r>
            <a:r>
              <a:rPr lang="en-US" sz="2400" dirty="0">
                <a:latin typeface="Verdana" panose="020B0604030504040204" pitchFamily="34" charset="0"/>
                <a:ea typeface="Verdana" panose="020B0604030504040204" pitchFamily="34" charset="0"/>
              </a:rPr>
              <a:t> (Virtual is real) campaign, which promotes best practices to prevent and address hate online. </a:t>
            </a:r>
            <a:endParaRPr lang="en-US" sz="2400" dirty="0">
              <a:latin typeface="Verdana" panose="020B0604030504040204" pitchFamily="34" charset="0"/>
              <a:ea typeface="Verdana" panose="020B0604030504040204" pitchFamily="34" charset="0"/>
              <a:hlinkClick r:id="rId5"/>
            </a:endParaRPr>
          </a:p>
        </p:txBody>
      </p:sp>
    </p:spTree>
    <p:extLst>
      <p:ext uri="{BB962C8B-B14F-4D97-AF65-F5344CB8AC3E}">
        <p14:creationId xmlns:p14="http://schemas.microsoft.com/office/powerpoint/2010/main" val="23960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071957"/>
            <a:ext cx="3762814" cy="255454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For ethical and conscious use of the web: the example of Social Warning</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Inhaltsplatzhalter 2">
            <a:extLst>
              <a:ext uri="{FF2B5EF4-FFF2-40B4-BE49-F238E27FC236}">
                <a16:creationId xmlns:a16="http://schemas.microsoft.com/office/drawing/2014/main" id="{FFCCF55E-A231-4BD9-BF1B-9E11E2A8D154}"/>
              </a:ext>
            </a:extLst>
          </p:cNvPr>
          <p:cNvSpPr>
            <a:spLocks noGrp="1"/>
          </p:cNvSpPr>
          <p:nvPr>
            <p:ph idx="1"/>
          </p:nvPr>
        </p:nvSpPr>
        <p:spPr>
          <a:xfrm>
            <a:off x="5078185" y="1825625"/>
            <a:ext cx="6613071" cy="4351338"/>
          </a:xfrm>
        </p:spPr>
        <p:txBody>
          <a:bodyPr>
            <a:normAutofit/>
          </a:bodyPr>
          <a:lstStyle/>
          <a:p>
            <a:pPr marL="0" indent="0">
              <a:spcBef>
                <a:spcPts val="1200"/>
              </a:spcBef>
              <a:buNone/>
            </a:pPr>
            <a:r>
              <a:rPr lang="it-IT" sz="2400" dirty="0">
                <a:latin typeface="Verdana" panose="020B0604030504040204" pitchFamily="34" charset="0"/>
                <a:ea typeface="Verdana" panose="020B0604030504040204" pitchFamily="34" charset="0"/>
                <a:hlinkClick r:id="rId4"/>
              </a:rPr>
              <a:t>Social Warning </a:t>
            </a:r>
            <a:r>
              <a:rPr lang="it-IT" sz="2400" dirty="0">
                <a:latin typeface="Verdana" panose="020B0604030504040204" pitchFamily="34" charset="0"/>
                <a:ea typeface="Verdana" panose="020B0604030504040204" pitchFamily="34" charset="0"/>
              </a:rPr>
              <a:t>– </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ethics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movement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is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movement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that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aims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to</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make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world</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more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livable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space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It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is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run</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by</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volunteers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who</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offer</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free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educational</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meetings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in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which</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they</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invite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students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(and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parents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to</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reflect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on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their</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rights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in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world</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but also on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their</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responsibilities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as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citizen</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and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to</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be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aware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of</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risks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of</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misuse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of</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Internet. </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21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071957"/>
            <a:ext cx="3762814" cy="2062103"/>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Gaetano: stories of ordinary cyberbullying</a:t>
            </a:r>
            <a:endParaRPr lang="it-IT" sz="3200" b="1" dirty="0">
              <a:solidFill>
                <a:schemeClr val="bg1"/>
              </a:solidFill>
              <a:latin typeface="Verdana" panose="020B0604030504040204" pitchFamily="34" charset="0"/>
              <a:ea typeface="Verdana" panose="020B0604030504040204" pitchFamily="34" charset="0"/>
            </a:endParaRPr>
          </a:p>
        </p:txBody>
      </p:sp>
      <p:sp>
        <p:nvSpPr>
          <p:cNvPr id="8" name="Segnaposto contenuto 2">
            <a:extLst>
              <a:ext uri="{FF2B5EF4-FFF2-40B4-BE49-F238E27FC236}">
                <a16:creationId xmlns:a16="http://schemas.microsoft.com/office/drawing/2014/main" id="{152187C9-1FC6-4651-93CD-37D6A5E74E8A}"/>
              </a:ext>
            </a:extLst>
          </p:cNvPr>
          <p:cNvSpPr>
            <a:spLocks noGrp="1"/>
          </p:cNvSpPr>
          <p:nvPr>
            <p:ph idx="1"/>
          </p:nvPr>
        </p:nvSpPr>
        <p:spPr>
          <a:xfrm>
            <a:off x="5721523" y="1449711"/>
            <a:ext cx="2994922" cy="443097"/>
          </a:xfrm>
        </p:spPr>
        <p:txBody>
          <a:bodyPr>
            <a:normAutofit fontScale="70000" lnSpcReduction="20000"/>
          </a:bodyPr>
          <a:lstStyle/>
          <a:p>
            <a:pPr marL="0" indent="0">
              <a:buNone/>
            </a:pPr>
            <a:r>
              <a:rPr lang="it-IT" dirty="0" err="1">
                <a:latin typeface="Verdana" panose="020B0604030504040204" pitchFamily="34" charset="0"/>
                <a:ea typeface="Verdana" panose="020B0604030504040204" pitchFamily="34" charset="0"/>
                <a:hlinkClick r:id="rId4"/>
              </a:rPr>
              <a:t>Let’s</a:t>
            </a:r>
            <a:r>
              <a:rPr lang="it-IT" dirty="0">
                <a:latin typeface="Verdana" panose="020B0604030504040204" pitchFamily="34" charset="0"/>
                <a:ea typeface="Verdana" panose="020B0604030504040204" pitchFamily="34" charset="0"/>
                <a:hlinkClick r:id="rId4"/>
              </a:rPr>
              <a:t> </a:t>
            </a:r>
            <a:r>
              <a:rPr lang="it-IT" dirty="0" err="1">
                <a:latin typeface="Verdana" panose="020B0604030504040204" pitchFamily="34" charset="0"/>
                <a:ea typeface="Verdana" panose="020B0604030504040204" pitchFamily="34" charset="0"/>
                <a:hlinkClick r:id="rId4"/>
              </a:rPr>
              <a:t>watch</a:t>
            </a:r>
            <a:r>
              <a:rPr lang="it-IT" dirty="0">
                <a:latin typeface="Verdana" panose="020B0604030504040204" pitchFamily="34" charset="0"/>
                <a:ea typeface="Verdana" panose="020B0604030504040204" pitchFamily="34" charset="0"/>
                <a:hlinkClick r:id="rId4"/>
              </a:rPr>
              <a:t> the video! </a:t>
            </a:r>
            <a:endParaRPr lang="it-IT" dirty="0">
              <a:latin typeface="Verdana" panose="020B0604030504040204" pitchFamily="34" charset="0"/>
              <a:ea typeface="Verdana" panose="020B0604030504040204" pitchFamily="34" charset="0"/>
            </a:endParaRPr>
          </a:p>
        </p:txBody>
      </p:sp>
      <p:pic>
        <p:nvPicPr>
          <p:cNvPr id="12" name="Immagine 3">
            <a:hlinkClick r:id="rId4"/>
            <a:extLst>
              <a:ext uri="{FF2B5EF4-FFF2-40B4-BE49-F238E27FC236}">
                <a16:creationId xmlns:a16="http://schemas.microsoft.com/office/drawing/2014/main" id="{5D0421A0-04AB-46C1-8A73-620E6B66E3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261" y="2956501"/>
            <a:ext cx="5484118" cy="3084817"/>
          </a:xfrm>
          <a:prstGeom prst="rect">
            <a:avLst/>
          </a:prstGeom>
        </p:spPr>
      </p:pic>
      <p:sp>
        <p:nvSpPr>
          <p:cNvPr id="13" name="Freccia circolare a sinistra 5">
            <a:extLst>
              <a:ext uri="{FF2B5EF4-FFF2-40B4-BE49-F238E27FC236}">
                <a16:creationId xmlns:a16="http://schemas.microsoft.com/office/drawing/2014/main" id="{DAED848D-65A6-4992-9005-8CD9B83F804C}"/>
              </a:ext>
            </a:extLst>
          </p:cNvPr>
          <p:cNvSpPr/>
          <p:nvPr/>
        </p:nvSpPr>
        <p:spPr>
          <a:xfrm rot="19881434">
            <a:off x="8972340" y="1213165"/>
            <a:ext cx="881300" cy="1583118"/>
          </a:xfrm>
          <a:prstGeom prst="curvedLeftArrow">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9425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052489" y="53904"/>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775859" y="1436915"/>
            <a:ext cx="5537784" cy="4033157"/>
          </a:xfrm>
        </p:spPr>
        <p:txBody>
          <a:bodyPr>
            <a:normAutofit/>
          </a:bodyPr>
          <a:lstStyle/>
          <a:p>
            <a:r>
              <a:rPr lang="en-US" sz="1900" dirty="0">
                <a:solidFill>
                  <a:schemeClr val="bg1"/>
                </a:solidFill>
                <a:latin typeface="Verdana" panose="020B0604030504040204" pitchFamily="34" charset="0"/>
                <a:ea typeface="Verdana" panose="020B0604030504040204" pitchFamily="34" charset="0"/>
              </a:rPr>
              <a:t>Who are the main characters in the video? </a:t>
            </a:r>
          </a:p>
          <a:p>
            <a:r>
              <a:rPr lang="en-US" sz="1900" dirty="0">
                <a:solidFill>
                  <a:schemeClr val="bg1"/>
                </a:solidFill>
                <a:latin typeface="Verdana" panose="020B0604030504040204" pitchFamily="34" charset="0"/>
                <a:ea typeface="Verdana" panose="020B0604030504040204" pitchFamily="34" charset="0"/>
              </a:rPr>
              <a:t>How is Gaetano's behavior interpreted?</a:t>
            </a:r>
          </a:p>
          <a:p>
            <a:r>
              <a:rPr lang="en-US" sz="1900" dirty="0">
                <a:solidFill>
                  <a:schemeClr val="bg1"/>
                </a:solidFill>
                <a:latin typeface="Verdana" panose="020B0604030504040204" pitchFamily="34" charset="0"/>
                <a:ea typeface="Verdana" panose="020B0604030504040204" pitchFamily="34" charset="0"/>
              </a:rPr>
              <a:t>How does the girl protagonist of the first half of the video judge her own behavior? </a:t>
            </a:r>
          </a:p>
          <a:p>
            <a:r>
              <a:rPr lang="en-US" sz="1900" dirty="0">
                <a:solidFill>
                  <a:schemeClr val="bg1"/>
                </a:solidFill>
                <a:latin typeface="Verdana" panose="020B0604030504040204" pitchFamily="34" charset="0"/>
                <a:ea typeface="Verdana" panose="020B0604030504040204" pitchFamily="34" charset="0"/>
              </a:rPr>
              <a:t>How does Gaetano actually? </a:t>
            </a:r>
          </a:p>
          <a:p>
            <a:r>
              <a:rPr lang="en-US" sz="1900" dirty="0">
                <a:solidFill>
                  <a:schemeClr val="bg1"/>
                </a:solidFill>
                <a:latin typeface="Verdana" panose="020B0604030504040204" pitchFamily="34" charset="0"/>
                <a:ea typeface="Verdana" panose="020B0604030504040204" pitchFamily="34" charset="0"/>
              </a:rPr>
              <a:t>How does Gaetano see himself?</a:t>
            </a:r>
          </a:p>
          <a:p>
            <a:r>
              <a:rPr lang="en-US" sz="1900" dirty="0">
                <a:solidFill>
                  <a:schemeClr val="bg1"/>
                </a:solidFill>
                <a:latin typeface="Verdana" panose="020B0604030504040204" pitchFamily="34" charset="0"/>
                <a:ea typeface="Verdana" panose="020B0604030504040204" pitchFamily="34" charset="0"/>
              </a:rPr>
              <a:t>What could Gaetano’s classmate do to cope with the situation?</a:t>
            </a:r>
          </a:p>
          <a:p>
            <a:r>
              <a:rPr lang="en-US" sz="1900" dirty="0">
                <a:solidFill>
                  <a:schemeClr val="bg1"/>
                </a:solidFill>
                <a:latin typeface="Verdana" panose="020B0604030504040204" pitchFamily="34" charset="0"/>
                <a:ea typeface="Verdana" panose="020B0604030504040204" pitchFamily="34" charset="0"/>
              </a:rPr>
              <a:t>What could Gaetano do to deal with his own situation? </a:t>
            </a:r>
            <a:endParaRPr lang="it-IT" sz="1900" dirty="0">
              <a:solidFill>
                <a:schemeClr val="bg1"/>
              </a:solidFill>
              <a:latin typeface="Verdana" panose="020B0604030504040204" pitchFamily="34" charset="0"/>
              <a:ea typeface="Verdana" panose="020B0604030504040204" pitchFamily="34" charset="0"/>
            </a:endParaRPr>
          </a:p>
          <a:p>
            <a:pPr marL="0" indent="0">
              <a:buNone/>
            </a:pP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662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1071957"/>
            <a:ext cx="3762814" cy="255454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A practical example: let’s create a WhatsApp chat for the class</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016484" y="659011"/>
            <a:ext cx="6238746"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en-US" dirty="0">
                <a:latin typeface="Verdana" panose="020B0604030504040204" pitchFamily="34" charset="0"/>
                <a:ea typeface="Verdana" panose="020B0604030504040204" pitchFamily="34" charset="0"/>
              </a:rPr>
              <a:t>Let's imagine that we need to create a WhatsApp group for the class. Participants are asked to take turns to share what they think are the most annoying behaviors that should be avoided.</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Why are these behaviors annoying?</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What are the dangers of this type of communication?</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A shared set of ten rules for the correct use of the chat is drafted for using WhatsApp chat effectively and calmly.</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Some questions:</a:t>
            </a:r>
          </a:p>
          <a:p>
            <a:pPr marL="0" indent="0">
              <a:buNone/>
            </a:pPr>
            <a:r>
              <a:rPr lang="en-US" dirty="0">
                <a:latin typeface="Verdana" panose="020B0604030504040204" pitchFamily="34" charset="0"/>
                <a:ea typeface="Verdana" panose="020B0604030504040204" pitchFamily="34" charset="0"/>
              </a:rPr>
              <a:t>Are these rules necessary? </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Who will be in charge of ensuring that the rules are followed? </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What happens if they are not respected?</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6066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2056842"/>
            <a:ext cx="3762814" cy="58477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Parole </a:t>
            </a:r>
            <a:r>
              <a:rPr lang="en-US" sz="3200" b="1" dirty="0" err="1">
                <a:solidFill>
                  <a:schemeClr val="bg1"/>
                </a:solidFill>
                <a:latin typeface="Verdana" panose="020B0604030504040204" pitchFamily="34" charset="0"/>
                <a:ea typeface="Verdana" panose="020B0604030504040204" pitchFamily="34" charset="0"/>
              </a:rPr>
              <a:t>ostili</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4975661" y="2056842"/>
            <a:ext cx="686059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it-IT" sz="1800" dirty="0">
                <a:latin typeface="Verdana" panose="020B0604030504040204" pitchFamily="34" charset="0"/>
                <a:ea typeface="Verdana" panose="020B0604030504040204" pitchFamily="34" charset="0"/>
                <a:hlinkClick r:id="rId4"/>
              </a:rPr>
              <a:t>Parole Ostili </a:t>
            </a:r>
            <a:r>
              <a:rPr lang="it-IT" sz="1800" dirty="0">
                <a:latin typeface="Verdana" panose="020B0604030504040204" pitchFamily="34" charset="0"/>
                <a:ea typeface="Verdana" panose="020B0604030504040204" pitchFamily="34" charset="0"/>
              </a:rPr>
              <a:t>(</a:t>
            </a:r>
            <a:r>
              <a:rPr lang="it-IT" sz="1800" i="1" dirty="0" err="1">
                <a:latin typeface="Verdana" panose="020B0604030504040204" pitchFamily="34" charset="0"/>
                <a:ea typeface="Verdana" panose="020B0604030504040204" pitchFamily="34" charset="0"/>
              </a:rPr>
              <a:t>hostile</a:t>
            </a:r>
            <a:r>
              <a:rPr lang="it-IT" sz="1800" i="1" dirty="0">
                <a:latin typeface="Verdana" panose="020B0604030504040204" pitchFamily="34" charset="0"/>
                <a:ea typeface="Verdana" panose="020B0604030504040204" pitchFamily="34" charset="0"/>
              </a:rPr>
              <a:t> words</a:t>
            </a:r>
            <a:r>
              <a:rPr lang="it-IT" sz="1800"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is a social project to raise awareness against the violence of words. </a:t>
            </a: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rPr>
              <a:t>It works to prevent online hate in various areas and with various activities, with information materials and educational paths aimed at schools, as well as politics, business and the sports world.</a:t>
            </a: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rPr>
              <a:t>The spirit of Parole </a:t>
            </a:r>
            <a:r>
              <a:rPr lang="en-US" sz="1800" dirty="0" err="1">
                <a:latin typeface="Verdana" panose="020B0604030504040204" pitchFamily="34" charset="0"/>
                <a:ea typeface="Verdana" panose="020B0604030504040204" pitchFamily="34" charset="0"/>
              </a:rPr>
              <a:t>Ostili</a:t>
            </a:r>
            <a:r>
              <a:rPr lang="en-US" sz="1800" dirty="0">
                <a:latin typeface="Verdana" panose="020B0604030504040204" pitchFamily="34" charset="0"/>
                <a:ea typeface="Verdana" panose="020B0604030504040204" pitchFamily="34" charset="0"/>
              </a:rPr>
              <a:t> is best represented in the </a:t>
            </a:r>
            <a:r>
              <a:rPr lang="it-IT" sz="1800" dirty="0">
                <a:latin typeface="Verdana" panose="020B0604030504040204" pitchFamily="34" charset="0"/>
                <a:ea typeface="Verdana" panose="020B0604030504040204" pitchFamily="34" charset="0"/>
                <a:hlinkClick r:id="rId5"/>
              </a:rPr>
              <a:t>Manifesto of Non-</a:t>
            </a:r>
            <a:r>
              <a:rPr lang="it-IT" sz="1800" dirty="0" err="1">
                <a:latin typeface="Verdana" panose="020B0604030504040204" pitchFamily="34" charset="0"/>
                <a:ea typeface="Verdana" panose="020B0604030504040204" pitchFamily="34" charset="0"/>
                <a:hlinkClick r:id="rId5"/>
              </a:rPr>
              <a:t>Hostile</a:t>
            </a:r>
            <a:r>
              <a:rPr lang="it-IT" sz="1800" dirty="0">
                <a:latin typeface="Verdana" panose="020B0604030504040204" pitchFamily="34" charset="0"/>
                <a:ea typeface="Verdana" panose="020B0604030504040204" pitchFamily="34" charset="0"/>
                <a:hlinkClick r:id="rId5"/>
              </a:rPr>
              <a:t> </a:t>
            </a:r>
            <a:r>
              <a:rPr lang="it-IT" sz="1800" dirty="0" err="1">
                <a:latin typeface="Verdana" panose="020B0604030504040204" pitchFamily="34" charset="0"/>
                <a:ea typeface="Verdana" panose="020B0604030504040204" pitchFamily="34" charset="0"/>
                <a:hlinkClick r:id="rId5"/>
              </a:rPr>
              <a:t>Communication</a:t>
            </a:r>
            <a:r>
              <a:rPr lang="it-IT" sz="1800" dirty="0">
                <a:latin typeface="Verdana" panose="020B0604030504040204" pitchFamily="34" charset="0"/>
                <a:ea typeface="Verdana" panose="020B0604030504040204" pitchFamily="34" charset="0"/>
              </a:rPr>
              <a:t> : </a:t>
            </a:r>
            <a:r>
              <a:rPr lang="en-US" sz="1800" dirty="0">
                <a:latin typeface="Verdana" panose="020B0604030504040204" pitchFamily="34" charset="0"/>
                <a:ea typeface="Verdana" panose="020B0604030504040204" pitchFamily="34" charset="0"/>
              </a:rPr>
              <a:t>a commitment to </a:t>
            </a:r>
            <a:r>
              <a:rPr lang="en-US" sz="1800" b="1" dirty="0">
                <a:latin typeface="Verdana" panose="020B0604030504040204" pitchFamily="34" charset="0"/>
                <a:ea typeface="Verdana" panose="020B0604030504040204" pitchFamily="34" charset="0"/>
              </a:rPr>
              <a:t>shared responsibility</a:t>
            </a:r>
            <a:r>
              <a:rPr lang="en-US" sz="1800" dirty="0">
                <a:latin typeface="Verdana" panose="020B0604030504040204" pitchFamily="34" charset="0"/>
                <a:ea typeface="Verdana" panose="020B0604030504040204" pitchFamily="34" charset="0"/>
              </a:rPr>
              <a:t>. It aims to promote respectful and civilized online </a:t>
            </a:r>
            <a:r>
              <a:rPr lang="en-US" sz="1800" dirty="0" err="1">
                <a:latin typeface="Verdana" panose="020B0604030504040204" pitchFamily="34" charset="0"/>
                <a:ea typeface="Verdana" panose="020B0604030504040204" pitchFamily="34" charset="0"/>
              </a:rPr>
              <a:t>behaviour</a:t>
            </a:r>
            <a:r>
              <a:rPr lang="en-US" sz="1800" dirty="0">
                <a:latin typeface="Verdana" panose="020B0604030504040204" pitchFamily="34" charset="0"/>
                <a:ea typeface="Verdana" panose="020B0604030504040204" pitchFamily="34" charset="0"/>
              </a:rPr>
              <a:t>.</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It aims to ensure that the Internet is a welcoming and safe space for everyone. </a:t>
            </a:r>
            <a:r>
              <a:rPr lang="it-IT" sz="1800" dirty="0" err="1">
                <a:latin typeface="Verdana" panose="020B0604030504040204" pitchFamily="34" charset="0"/>
                <a:ea typeface="Verdana" panose="020B0604030504040204" pitchFamily="34" charset="0"/>
              </a:rPr>
              <a:t>Let’s</a:t>
            </a:r>
            <a:r>
              <a:rPr lang="it-IT" sz="1800" dirty="0">
                <a:latin typeface="Verdana" panose="020B0604030504040204" pitchFamily="34" charset="0"/>
                <a:ea typeface="Verdana" panose="020B0604030504040204" pitchFamily="34" charset="0"/>
              </a:rPr>
              <a:t> </a:t>
            </a:r>
            <a:r>
              <a:rPr lang="it-IT" sz="1800" dirty="0" err="1">
                <a:latin typeface="Verdana" panose="020B0604030504040204" pitchFamily="34" charset="0"/>
                <a:ea typeface="Verdana" panose="020B0604030504040204" pitchFamily="34" charset="0"/>
              </a:rPr>
              <a:t>see</a:t>
            </a:r>
            <a:r>
              <a:rPr lang="it-IT" sz="1800" dirty="0">
                <a:latin typeface="Verdana" panose="020B0604030504040204" pitchFamily="34" charset="0"/>
                <a:ea typeface="Verdana" panose="020B0604030504040204" pitchFamily="34" charset="0"/>
              </a:rPr>
              <a:t> </a:t>
            </a:r>
            <a:r>
              <a:rPr lang="it-IT" sz="1800" dirty="0" err="1">
                <a:latin typeface="Verdana" panose="020B0604030504040204" pitchFamily="34" charset="0"/>
                <a:ea typeface="Verdana" panose="020B0604030504040204" pitchFamily="34" charset="0"/>
              </a:rPr>
              <a:t>it</a:t>
            </a:r>
            <a:r>
              <a:rPr lang="it-IT" sz="1800" dirty="0">
                <a:latin typeface="Verdana" panose="020B0604030504040204" pitchFamily="34" charset="0"/>
                <a:ea typeface="Verdana" panose="020B0604030504040204" pitchFamily="34" charset="0"/>
              </a:rPr>
              <a:t> in the </a:t>
            </a:r>
            <a:r>
              <a:rPr lang="it-IT" sz="1800" dirty="0" err="1">
                <a:latin typeface="Verdana" panose="020B0604030504040204" pitchFamily="34" charset="0"/>
                <a:ea typeface="Verdana" panose="020B0604030504040204" pitchFamily="34" charset="0"/>
              </a:rPr>
              <a:t>next</a:t>
            </a:r>
            <a:r>
              <a:rPr lang="it-IT" sz="1800" dirty="0">
                <a:latin typeface="Verdana" panose="020B0604030504040204" pitchFamily="34" charset="0"/>
                <a:ea typeface="Verdana" panose="020B0604030504040204" pitchFamily="34" charset="0"/>
              </a:rPr>
              <a:t> slide! </a:t>
            </a:r>
          </a:p>
        </p:txBody>
      </p:sp>
      <p:pic>
        <p:nvPicPr>
          <p:cNvPr id="6" name="Immagine 9">
            <a:extLst>
              <a:ext uri="{FF2B5EF4-FFF2-40B4-BE49-F238E27FC236}">
                <a16:creationId xmlns:a16="http://schemas.microsoft.com/office/drawing/2014/main" id="{4FE8275A-E154-41A6-BEDF-0172F63F9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5661" y="246561"/>
            <a:ext cx="3057290" cy="1704671"/>
          </a:xfrm>
          <a:prstGeom prst="rect">
            <a:avLst/>
          </a:prstGeom>
        </p:spPr>
      </p:pic>
    </p:spTree>
    <p:extLst>
      <p:ext uri="{BB962C8B-B14F-4D97-AF65-F5344CB8AC3E}">
        <p14:creationId xmlns:p14="http://schemas.microsoft.com/office/powerpoint/2010/main" val="91031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7" name="Immagine 1">
            <a:extLst>
              <a:ext uri="{FF2B5EF4-FFF2-40B4-BE49-F238E27FC236}">
                <a16:creationId xmlns:a16="http://schemas.microsoft.com/office/drawing/2014/main" id="{F6531331-889B-4301-9EBB-D8B62FCF4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697" y="0"/>
            <a:ext cx="9116615" cy="6498771"/>
          </a:xfrm>
          <a:prstGeom prst="rect">
            <a:avLst/>
          </a:prstGeom>
        </p:spPr>
      </p:pic>
    </p:spTree>
    <p:extLst>
      <p:ext uri="{BB962C8B-B14F-4D97-AF65-F5344CB8AC3E}">
        <p14:creationId xmlns:p14="http://schemas.microsoft.com/office/powerpoint/2010/main" val="258668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1071957"/>
            <a:ext cx="3466647"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Never again an empty desk </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016484" y="2505671"/>
            <a:ext cx="623874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en-US" sz="2400" dirty="0">
                <a:latin typeface="Verdana" panose="020B0604030504040204" pitchFamily="34" charset="0"/>
                <a:ea typeface="Verdana" panose="020B0604030504040204" pitchFamily="34" charset="0"/>
              </a:rPr>
              <a:t>The real world has very real consequences on the real world, and sometimes dramatic ones. Let's watch this video together: </a:t>
            </a:r>
            <a:r>
              <a:rPr lang="it-IT" sz="2400" dirty="0">
                <a:latin typeface="Verdana" panose="020B0604030504040204" pitchFamily="34" charset="0"/>
                <a:ea typeface="Verdana" panose="020B0604030504040204" pitchFamily="34" charset="0"/>
                <a:hlinkClick r:id="rId4"/>
              </a:rPr>
              <a:t>mai più un banco vuoto </a:t>
            </a:r>
            <a:r>
              <a:rPr lang="it-IT" sz="2400" dirty="0">
                <a:latin typeface="Verdana" panose="020B0604030504040204" pitchFamily="34" charset="0"/>
                <a:ea typeface="Verdana" panose="020B0604030504040204" pitchFamily="34" charset="0"/>
              </a:rPr>
              <a:t>(</a:t>
            </a:r>
            <a:r>
              <a:rPr lang="it-IT" sz="2400" dirty="0" err="1">
                <a:latin typeface="Verdana" panose="020B0604030504040204" pitchFamily="34" charset="0"/>
                <a:ea typeface="Verdana" panose="020B0604030504040204" pitchFamily="34" charset="0"/>
              </a:rPr>
              <a:t>never</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again</a:t>
            </a:r>
            <a:r>
              <a:rPr lang="it-IT" sz="2400" dirty="0">
                <a:latin typeface="Verdana" panose="020B0604030504040204" pitchFamily="34" charset="0"/>
                <a:ea typeface="Verdana" panose="020B0604030504040204" pitchFamily="34" charset="0"/>
              </a:rPr>
              <a:t> an </a:t>
            </a:r>
            <a:r>
              <a:rPr lang="it-IT" sz="2400" dirty="0" err="1">
                <a:latin typeface="Verdana" panose="020B0604030504040204" pitchFamily="34" charset="0"/>
                <a:ea typeface="Verdana" panose="020B0604030504040204" pitchFamily="34" charset="0"/>
              </a:rPr>
              <a:t>empty</a:t>
            </a:r>
            <a:r>
              <a:rPr lang="it-IT" sz="2400" dirty="0">
                <a:latin typeface="Verdana" panose="020B0604030504040204" pitchFamily="34" charset="0"/>
                <a:ea typeface="Verdana" panose="020B0604030504040204" pitchFamily="34" charset="0"/>
              </a:rPr>
              <a:t> desk)</a:t>
            </a:r>
          </a:p>
        </p:txBody>
      </p:sp>
    </p:spTree>
    <p:extLst>
      <p:ext uri="{BB962C8B-B14F-4D97-AF65-F5344CB8AC3E}">
        <p14:creationId xmlns:p14="http://schemas.microsoft.com/office/powerpoint/2010/main" val="31821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052489" y="53904"/>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775859" y="1485902"/>
            <a:ext cx="5537784" cy="4033157"/>
          </a:xfrm>
        </p:spPr>
        <p:txBody>
          <a:bodyPr>
            <a:normAutofit/>
          </a:bodyPr>
          <a:lstStyle/>
          <a:p>
            <a:pPr fontAlgn="base"/>
            <a:r>
              <a:rPr lang="en-US" sz="1900" dirty="0">
                <a:solidFill>
                  <a:schemeClr val="bg1"/>
                </a:solidFill>
                <a:latin typeface="Verdana" panose="020B0604030504040204" pitchFamily="34" charset="0"/>
                <a:ea typeface="Verdana" panose="020B0604030504040204" pitchFamily="34" charset="0"/>
              </a:rPr>
              <a:t>What emotions did you feel while watching this video? </a:t>
            </a:r>
          </a:p>
          <a:p>
            <a:pPr fontAlgn="base"/>
            <a:r>
              <a:rPr lang="en-US" sz="1900" dirty="0">
                <a:solidFill>
                  <a:schemeClr val="bg1"/>
                </a:solidFill>
                <a:latin typeface="Verdana" panose="020B0604030504040204" pitchFamily="34" charset="0"/>
                <a:ea typeface="Verdana" panose="020B0604030504040204" pitchFamily="34" charset="0"/>
              </a:rPr>
              <a:t>What behavior does Stefania think the other boys should have adopted when she fainted?</a:t>
            </a:r>
          </a:p>
          <a:p>
            <a:pPr fontAlgn="base"/>
            <a:r>
              <a:rPr lang="en-US" sz="1900" dirty="0">
                <a:solidFill>
                  <a:schemeClr val="bg1"/>
                </a:solidFill>
                <a:latin typeface="Verdana" panose="020B0604030504040204" pitchFamily="34" charset="0"/>
                <a:ea typeface="Verdana" panose="020B0604030504040204" pitchFamily="34" charset="0"/>
              </a:rPr>
              <a:t>How do you describe the feelings you experienced following the attacks? </a:t>
            </a:r>
          </a:p>
          <a:p>
            <a:pPr fontAlgn="base"/>
            <a:r>
              <a:rPr lang="en-US" sz="1900" dirty="0">
                <a:solidFill>
                  <a:schemeClr val="bg1"/>
                </a:solidFill>
                <a:latin typeface="Verdana" panose="020B0604030504040204" pitchFamily="34" charset="0"/>
                <a:ea typeface="Verdana" panose="020B0604030504040204" pitchFamily="34" charset="0"/>
              </a:rPr>
              <a:t>What does this video teach us about group/class/community responsibility in preventing cyberbullying? </a:t>
            </a:r>
          </a:p>
          <a:p>
            <a:pPr fontAlgn="base"/>
            <a:r>
              <a:rPr lang="en-US" sz="1900" dirty="0">
                <a:solidFill>
                  <a:schemeClr val="bg1"/>
                </a:solidFill>
                <a:latin typeface="Verdana" panose="020B0604030504040204" pitchFamily="34" charset="0"/>
                <a:ea typeface="Verdana" panose="020B0604030504040204" pitchFamily="34" charset="0"/>
              </a:rPr>
              <a:t>Do you agree with the statement "words hurt more than beatings"?  </a:t>
            </a:r>
            <a:endParaRPr lang="it-IT" sz="1900" dirty="0">
              <a:solidFill>
                <a:schemeClr val="bg1"/>
              </a:solidFill>
              <a:latin typeface="Verdana" panose="020B0604030504040204" pitchFamily="34" charset="0"/>
              <a:ea typeface="Verdana" panose="020B0604030504040204" pitchFamily="34" charset="0"/>
            </a:endParaRPr>
          </a:p>
          <a:p>
            <a:pPr marL="0" indent="0">
              <a:buNone/>
            </a:pP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037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07721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How to face cyberbullying</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647957"/>
            <a:ext cx="7116122" cy="5562085"/>
          </a:xfrm>
        </p:spPr>
        <p:txBody>
          <a:bodyPr>
            <a:normAutofit/>
          </a:bodyPr>
          <a:lstStyle/>
          <a:p>
            <a:pPr marL="0" indent="0">
              <a:buNone/>
            </a:pPr>
            <a:r>
              <a:rPr lang="it-IT" sz="2400" b="1" u="sng" dirty="0" err="1">
                <a:latin typeface="Verdana" panose="020B0604030504040204" pitchFamily="34" charset="0"/>
                <a:ea typeface="Verdana" panose="020B0604030504040204" pitchFamily="34" charset="0"/>
              </a:rPr>
              <a:t>Prevent</a:t>
            </a:r>
            <a:r>
              <a:rPr lang="it-IT" sz="2400" b="1" u="sng" dirty="0">
                <a:latin typeface="Verdana" panose="020B0604030504040204" pitchFamily="34" charset="0"/>
                <a:ea typeface="Verdana" panose="020B0604030504040204" pitchFamily="34" charset="0"/>
              </a:rPr>
              <a:t>: </a:t>
            </a:r>
          </a:p>
          <a:p>
            <a:pPr marL="0" indent="0">
              <a:buNone/>
            </a:pPr>
            <a:r>
              <a:rPr lang="en-US" sz="2400" b="1" dirty="0">
                <a:latin typeface="Verdana" panose="020B0604030504040204" pitchFamily="34" charset="0"/>
                <a:ea typeface="Verdana" panose="020B0604030504040204" pitchFamily="34" charset="0"/>
              </a:rPr>
              <a:t>Conscious and responsible use </a:t>
            </a:r>
            <a:r>
              <a:rPr lang="en-US" sz="2400" dirty="0">
                <a:latin typeface="Verdana" panose="020B0604030504040204" pitchFamily="34" charset="0"/>
                <a:ea typeface="Verdana" panose="020B0604030504040204" pitchFamily="34" charset="0"/>
              </a:rPr>
              <a:t>of the Internet is essential to prevent these attacks. Do not divulge sensitive data and information, do not give out your passwords, and be careful about the contacts you accept.</a:t>
            </a:r>
          </a:p>
          <a:p>
            <a:pPr marL="0" indent="0">
              <a:buNone/>
            </a:pPr>
            <a:r>
              <a:rPr lang="it-IT" sz="2400" b="1" u="sng" dirty="0" err="1">
                <a:latin typeface="Verdana" panose="020B0604030504040204" pitchFamily="34" charset="0"/>
                <a:ea typeface="Verdana" panose="020B0604030504040204" pitchFamily="34" charset="0"/>
              </a:rPr>
              <a:t>What</a:t>
            </a:r>
            <a:r>
              <a:rPr lang="it-IT" sz="2400" b="1" u="sng" dirty="0">
                <a:latin typeface="Verdana" panose="020B0604030504040204" pitchFamily="34" charset="0"/>
                <a:ea typeface="Verdana" panose="020B0604030504040204" pitchFamily="34" charset="0"/>
              </a:rPr>
              <a:t> </a:t>
            </a:r>
            <a:r>
              <a:rPr lang="it-IT" sz="2400" b="1" u="sng" dirty="0" err="1">
                <a:latin typeface="Verdana" panose="020B0604030504040204" pitchFamily="34" charset="0"/>
                <a:ea typeface="Verdana" panose="020B0604030504040204" pitchFamily="34" charset="0"/>
              </a:rPr>
              <a:t>if</a:t>
            </a:r>
            <a:r>
              <a:rPr lang="it-IT" sz="2400" b="1" u="sng" dirty="0">
                <a:latin typeface="Verdana" panose="020B0604030504040204" pitchFamily="34" charset="0"/>
                <a:ea typeface="Verdana" panose="020B0604030504040204" pitchFamily="34" charset="0"/>
              </a:rPr>
              <a:t> </a:t>
            </a:r>
            <a:r>
              <a:rPr lang="it-IT" sz="2400" b="1" u="sng" dirty="0" err="1">
                <a:latin typeface="Verdana" panose="020B0604030504040204" pitchFamily="34" charset="0"/>
                <a:ea typeface="Verdana" panose="020B0604030504040204" pitchFamily="34" charset="0"/>
              </a:rPr>
              <a:t>it</a:t>
            </a:r>
            <a:r>
              <a:rPr lang="it-IT" sz="2400" b="1" u="sng" dirty="0">
                <a:latin typeface="Verdana" panose="020B0604030504040204" pitchFamily="34" charset="0"/>
                <a:ea typeface="Verdana" panose="020B0604030504040204" pitchFamily="34" charset="0"/>
              </a:rPr>
              <a:t> </a:t>
            </a:r>
            <a:r>
              <a:rPr lang="it-IT" sz="2400" b="1" u="sng" dirty="0" err="1">
                <a:latin typeface="Verdana" panose="020B0604030504040204" pitchFamily="34" charset="0"/>
                <a:ea typeface="Verdana" panose="020B0604030504040204" pitchFamily="34" charset="0"/>
              </a:rPr>
              <a:t>happens</a:t>
            </a:r>
            <a:r>
              <a:rPr lang="it-IT" sz="2400" b="1" u="sng" dirty="0">
                <a:latin typeface="Verdana" panose="020B0604030504040204" pitchFamily="34" charset="0"/>
                <a:ea typeface="Verdana" panose="020B0604030504040204" pitchFamily="34" charset="0"/>
              </a:rPr>
              <a:t>? </a:t>
            </a:r>
          </a:p>
          <a:p>
            <a:pPr marL="0" indent="0">
              <a:buNone/>
            </a:pPr>
            <a:r>
              <a:rPr lang="en-US" sz="2400" b="1" dirty="0">
                <a:latin typeface="Verdana" panose="020B0604030504040204" pitchFamily="34" charset="0"/>
                <a:ea typeface="Verdana" panose="020B0604030504040204" pitchFamily="34" charset="0"/>
              </a:rPr>
              <a:t>Keep evidence </a:t>
            </a:r>
            <a:r>
              <a:rPr lang="en-US" sz="2400" dirty="0">
                <a:latin typeface="Verdana" panose="020B0604030504040204" pitchFamily="34" charset="0"/>
                <a:ea typeface="Verdana" panose="020B0604030504040204" pitchFamily="34" charset="0"/>
              </a:rPr>
              <a:t>of what happened: create screenshots and save images. Delete or have content deleted, reporting it to social media managers. </a:t>
            </a:r>
            <a:r>
              <a:rPr lang="en-US" sz="2400" b="1" dirty="0">
                <a:latin typeface="Verdana" panose="020B0604030504040204" pitchFamily="34" charset="0"/>
                <a:ea typeface="Verdana" panose="020B0604030504040204" pitchFamily="34" charset="0"/>
              </a:rPr>
              <a:t>Talk</a:t>
            </a:r>
            <a:r>
              <a:rPr lang="en-US" sz="2400" dirty="0">
                <a:latin typeface="Verdana" panose="020B0604030504040204" pitchFamily="34" charset="0"/>
                <a:ea typeface="Verdana" panose="020B0604030504040204" pitchFamily="34" charset="0"/>
              </a:rPr>
              <a:t> to a trainer, teacher, supervisor or trusted person who can help you. For more serious cases, you can file a complaint with the Police.</a:t>
            </a:r>
            <a:endParaRPr lang="it-IT" sz="2400" b="1" u="sng"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09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15000" y="1825625"/>
            <a:ext cx="5638800" cy="4351338"/>
          </a:xfrm>
        </p:spPr>
        <p:txBody>
          <a:bodyPr>
            <a:normAutofit/>
          </a:bodyPr>
          <a:lstStyle/>
          <a:p>
            <a:pPr marL="0" indent="0">
              <a:spcBef>
                <a:spcPts val="1200"/>
              </a:spcBef>
              <a:buNone/>
            </a:pPr>
            <a:r>
              <a:rPr lang="en-GB"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Every name has a story, every story has a name!</a:t>
            </a:r>
          </a:p>
          <a:p>
            <a:pPr marL="0" indent="0">
              <a:spcBef>
                <a:spcPts val="1200"/>
              </a:spcBef>
              <a:buNone/>
            </a:pPr>
            <a:endParaRPr lang="en-GB"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r>
              <a:rPr lang="en-GB"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For this first activity, participants are invited to take turns saying their name and telling their meaning – a way to begin to reflect on how different everyone‘s </a:t>
            </a:r>
            <a:r>
              <a:rPr lang="en-GB" sz="2400">
                <a:uFill>
                  <a:solidFill>
                    <a:srgbClr val="000000"/>
                  </a:solidFill>
                </a:uFill>
                <a:latin typeface="Verdana" panose="020B0604030504040204" pitchFamily="34" charset="0"/>
                <a:ea typeface="Verdana" panose="020B0604030504040204" pitchFamily="34" charset="0"/>
                <a:cs typeface="Verdana" panose="020B0604030504040204" pitchFamily="34" charset="0"/>
              </a:rPr>
              <a:t>stories </a:t>
            </a:r>
            <a:r>
              <a:rPr lang="en-GB" sz="2400" smtClean="0">
                <a:uFill>
                  <a:solidFill>
                    <a:srgbClr val="000000"/>
                  </a:solidFill>
                </a:uFill>
                <a:latin typeface="Verdana" panose="020B0604030504040204" pitchFamily="34" charset="0"/>
                <a:ea typeface="Verdana" panose="020B0604030504040204" pitchFamily="34" charset="0"/>
                <a:cs typeface="Verdana" panose="020B0604030504040204" pitchFamily="34" charset="0"/>
              </a:rPr>
              <a:t>are.</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dirty="0">
              <a:latin typeface="Times New Roman" panose="02020603050405020304" pitchFamily="18"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809D5EE5-C470-476A-BB8C-DB5B3E22325C}"/>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EFBBEE92-91B6-4957-A6F4-DE1359AB8E36}"/>
              </a:ext>
            </a:extLst>
          </p:cNvPr>
          <p:cNvSpPr>
            <a:spLocks noGrp="1"/>
          </p:cNvSpPr>
          <p:nvPr>
            <p:ph type="title"/>
          </p:nvPr>
        </p:nvSpPr>
        <p:spPr>
          <a:xfrm>
            <a:off x="1687286" y="1542529"/>
            <a:ext cx="4755204" cy="1595336"/>
          </a:xfrm>
        </p:spPr>
        <p:txBody>
          <a:bodyPr>
            <a:normAutofit/>
          </a:bodyPr>
          <a:lstStyle/>
          <a:p>
            <a:r>
              <a:rPr lang="it-IT" sz="3200" b="1" dirty="0" err="1">
                <a:solidFill>
                  <a:schemeClr val="bg1"/>
                </a:solidFill>
                <a:latin typeface="Verdana" panose="020B0604030504040204" pitchFamily="34" charset="0"/>
                <a:ea typeface="Verdana" panose="020B0604030504040204" pitchFamily="34" charset="0"/>
              </a:rPr>
              <a:t>Let’s</a:t>
            </a:r>
            <a:r>
              <a:rPr lang="it-IT" sz="3200" b="1" dirty="0">
                <a:solidFill>
                  <a:schemeClr val="bg1"/>
                </a:solidFill>
                <a:latin typeface="Verdana" panose="020B0604030504040204" pitchFamily="34" charset="0"/>
                <a:ea typeface="Verdana" panose="020B0604030504040204" pitchFamily="34" charset="0"/>
              </a:rPr>
              <a:t> break </a:t>
            </a:r>
            <a:br>
              <a:rPr lang="it-IT" sz="3200" b="1" dirty="0">
                <a:solidFill>
                  <a:schemeClr val="bg1"/>
                </a:solidFill>
                <a:latin typeface="Verdana" panose="020B0604030504040204" pitchFamily="34" charset="0"/>
                <a:ea typeface="Verdana" panose="020B0604030504040204" pitchFamily="34" charset="0"/>
              </a:rPr>
            </a:br>
            <a:r>
              <a:rPr lang="it-IT" sz="3200" b="1" dirty="0">
                <a:solidFill>
                  <a:schemeClr val="bg1"/>
                </a:solidFill>
                <a:latin typeface="Verdana" panose="020B0604030504040204" pitchFamily="34" charset="0"/>
                <a:ea typeface="Verdana" panose="020B0604030504040204" pitchFamily="34" charset="0"/>
              </a:rPr>
              <a:t>the </a:t>
            </a:r>
            <a:r>
              <a:rPr lang="it-IT" sz="3200" b="1" dirty="0" err="1">
                <a:solidFill>
                  <a:schemeClr val="bg1"/>
                </a:solidFill>
                <a:latin typeface="Verdana" panose="020B0604030504040204" pitchFamily="34" charset="0"/>
                <a:ea typeface="Verdana" panose="020B0604030504040204" pitchFamily="34" charset="0"/>
              </a:rPr>
              <a:t>ice</a:t>
            </a:r>
            <a:r>
              <a:rPr lang="it-IT" sz="3200" b="1" dirty="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91513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2062103"/>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A good film is worth more than 1,000 words</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647957"/>
            <a:ext cx="7116122" cy="5562085"/>
          </a:xfrm>
        </p:spPr>
        <p:txBody>
          <a:bodyPr>
            <a:normAutofit/>
          </a:bodyPr>
          <a:lstStyle/>
          <a:p>
            <a:pPr marL="0" indent="0">
              <a:buNone/>
            </a:pPr>
            <a:r>
              <a:rPr lang="it-IT" sz="2400" dirty="0">
                <a:latin typeface="Verdana" panose="020B0604030504040204" pitchFamily="34" charset="0"/>
                <a:ea typeface="Verdana" panose="020B0604030504040204" pitchFamily="34" charset="0"/>
              </a:rPr>
              <a:t>Here are some </a:t>
            </a:r>
            <a:r>
              <a:rPr lang="it-IT" sz="2400" dirty="0" err="1">
                <a:latin typeface="Verdana" panose="020B0604030504040204" pitchFamily="34" charset="0"/>
                <a:ea typeface="Verdana" panose="020B0604030504040204" pitchFamily="34" charset="0"/>
              </a:rPr>
              <a:t>films</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you</a:t>
            </a:r>
            <a:r>
              <a:rPr lang="it-IT" sz="2400" dirty="0">
                <a:latin typeface="Verdana" panose="020B0604030504040204" pitchFamily="34" charset="0"/>
                <a:ea typeface="Verdana" panose="020B0604030504040204" pitchFamily="34" charset="0"/>
              </a:rPr>
              <a:t> can </a:t>
            </a:r>
            <a:r>
              <a:rPr lang="it-IT" sz="2400" dirty="0" err="1">
                <a:latin typeface="Verdana" panose="020B0604030504040204" pitchFamily="34" charset="0"/>
                <a:ea typeface="Verdana" panose="020B0604030504040204" pitchFamily="34" charset="0"/>
              </a:rPr>
              <a:t>watch</a:t>
            </a:r>
            <a:r>
              <a:rPr lang="it-IT" sz="2400" dirty="0">
                <a:latin typeface="Verdana" panose="020B0604030504040204" pitchFamily="34" charset="0"/>
                <a:ea typeface="Verdana" panose="020B0604030504040204" pitchFamily="34" charset="0"/>
              </a:rPr>
              <a:t> to </a:t>
            </a:r>
            <a:r>
              <a:rPr lang="it-IT" sz="2400" dirty="0" err="1">
                <a:latin typeface="Verdana" panose="020B0604030504040204" pitchFamily="34" charset="0"/>
                <a:ea typeface="Verdana" panose="020B0604030504040204" pitchFamily="34" charset="0"/>
              </a:rPr>
              <a:t>get</a:t>
            </a:r>
            <a:r>
              <a:rPr lang="it-IT" sz="2400" dirty="0">
                <a:latin typeface="Verdana" panose="020B0604030504040204" pitchFamily="34" charset="0"/>
                <a:ea typeface="Verdana" panose="020B0604030504040204" pitchFamily="34" charset="0"/>
              </a:rPr>
              <a:t> some </a:t>
            </a:r>
            <a:r>
              <a:rPr lang="it-IT" sz="2400" dirty="0" err="1">
                <a:latin typeface="Verdana" panose="020B0604030504040204" pitchFamily="34" charset="0"/>
                <a:ea typeface="Verdana" panose="020B0604030504040204" pitchFamily="34" charset="0"/>
              </a:rPr>
              <a:t>different</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perspectives</a:t>
            </a:r>
            <a:r>
              <a:rPr lang="it-IT" sz="2400" dirty="0">
                <a:latin typeface="Verdana" panose="020B0604030504040204" pitchFamily="34" charset="0"/>
                <a:ea typeface="Verdana" panose="020B0604030504040204" pitchFamily="34" charset="0"/>
              </a:rPr>
              <a:t> on </a:t>
            </a:r>
            <a:r>
              <a:rPr lang="it-IT" sz="2400" dirty="0" err="1">
                <a:latin typeface="Verdana" panose="020B0604030504040204" pitchFamily="34" charset="0"/>
                <a:ea typeface="Verdana" panose="020B0604030504040204" pitchFamily="34" charset="0"/>
              </a:rPr>
              <a:t>this</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topic</a:t>
            </a:r>
            <a:r>
              <a:rPr lang="it-IT" sz="2400" dirty="0">
                <a:latin typeface="Verdana" panose="020B0604030504040204" pitchFamily="34" charset="0"/>
                <a:ea typeface="Verdana" panose="020B0604030504040204" pitchFamily="34" charset="0"/>
              </a:rPr>
              <a:t>: </a:t>
            </a:r>
          </a:p>
          <a:p>
            <a:pPr marL="0" indent="0">
              <a:buNone/>
            </a:pPr>
            <a:endParaRPr lang="it-IT" sz="2400" dirty="0">
              <a:latin typeface="Verdana" panose="020B0604030504040204" pitchFamily="34" charset="0"/>
              <a:ea typeface="Verdana" panose="020B0604030504040204" pitchFamily="34" charset="0"/>
            </a:endParaRPr>
          </a:p>
          <a:p>
            <a:r>
              <a:rPr lang="it-IT" sz="2400" dirty="0">
                <a:latin typeface="Verdana" panose="020B0604030504040204" pitchFamily="34" charset="0"/>
                <a:ea typeface="Verdana" panose="020B0604030504040204" pitchFamily="34" charset="0"/>
              </a:rPr>
              <a:t>To Be and To </a:t>
            </a:r>
            <a:r>
              <a:rPr lang="it-IT" sz="2400" dirty="0" err="1">
                <a:latin typeface="Verdana" panose="020B0604030504040204" pitchFamily="34" charset="0"/>
                <a:ea typeface="Verdana" panose="020B0604030504040204" pitchFamily="34" charset="0"/>
              </a:rPr>
              <a:t>Have</a:t>
            </a:r>
            <a:r>
              <a:rPr lang="it-IT" sz="2400" dirty="0">
                <a:latin typeface="Verdana" panose="020B0604030504040204" pitchFamily="34" charset="0"/>
                <a:ea typeface="Verdana" panose="020B0604030504040204" pitchFamily="34" charset="0"/>
              </a:rPr>
              <a:t> (</a:t>
            </a:r>
            <a:r>
              <a:rPr lang="fr-FR" sz="2400" i="1" dirty="0">
                <a:latin typeface="Verdana" panose="020B0604030504040204" pitchFamily="34" charset="0"/>
                <a:ea typeface="Verdana" panose="020B0604030504040204" pitchFamily="34" charset="0"/>
              </a:rPr>
              <a:t>Être et avoir</a:t>
            </a:r>
            <a:r>
              <a:rPr lang="fr-FR" sz="2400" dirty="0">
                <a:latin typeface="Verdana" panose="020B0604030504040204" pitchFamily="34" charset="0"/>
                <a:ea typeface="Verdana" panose="020B0604030504040204" pitchFamily="34" charset="0"/>
              </a:rPr>
              <a:t>), (2002)</a:t>
            </a:r>
          </a:p>
          <a:p>
            <a:r>
              <a:rPr lang="fr-FR" sz="2400" dirty="0">
                <a:latin typeface="Verdana" panose="020B0604030504040204" pitchFamily="34" charset="0"/>
                <a:ea typeface="Verdana" panose="020B0604030504040204" pitchFamily="34" charset="0"/>
              </a:rPr>
              <a:t>Happy-Go-</a:t>
            </a:r>
            <a:r>
              <a:rPr lang="fr-FR" sz="2400" dirty="0" err="1">
                <a:latin typeface="Verdana" panose="020B0604030504040204" pitchFamily="34" charset="0"/>
                <a:ea typeface="Verdana" panose="020B0604030504040204" pitchFamily="34" charset="0"/>
              </a:rPr>
              <a:t>lucky</a:t>
            </a:r>
            <a:r>
              <a:rPr lang="fr-FR" sz="2400" dirty="0">
                <a:latin typeface="Verdana" panose="020B0604030504040204" pitchFamily="34" charset="0"/>
                <a:ea typeface="Verdana" panose="020B0604030504040204" pitchFamily="34" charset="0"/>
              </a:rPr>
              <a:t> (2008)</a:t>
            </a:r>
          </a:p>
          <a:p>
            <a:r>
              <a:rPr lang="fr-FR" sz="2400" dirty="0" err="1">
                <a:latin typeface="Verdana" panose="020B0604030504040204" pitchFamily="34" charset="0"/>
                <a:ea typeface="Verdana" panose="020B0604030504040204" pitchFamily="34" charset="0"/>
              </a:rPr>
              <a:t>Disconnect</a:t>
            </a:r>
            <a:r>
              <a:rPr lang="fr-FR" sz="2400" dirty="0">
                <a:latin typeface="Verdana" panose="020B0604030504040204" pitchFamily="34" charset="0"/>
                <a:ea typeface="Verdana" panose="020B0604030504040204" pitchFamily="34" charset="0"/>
              </a:rPr>
              <a:t> (2012)</a:t>
            </a: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949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613319"/>
            <a:ext cx="4895625" cy="1473823"/>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What do you take with you from this training?</a:t>
            </a:r>
            <a:endParaRPr lang="it-IT" sz="32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2241541"/>
            <a:ext cx="6975138" cy="3406331"/>
          </a:xfrm>
        </p:spPr>
        <p:txBody>
          <a:bodyPr>
            <a:noAutofit/>
          </a:bodyPr>
          <a:lstStyle/>
          <a:p>
            <a:r>
              <a:rPr lang="en-US" sz="2400" dirty="0">
                <a:solidFill>
                  <a:schemeClr val="bg1"/>
                </a:solidFill>
                <a:latin typeface="Verdana" panose="020B0604030504040204" pitchFamily="34" charset="0"/>
                <a:ea typeface="Verdana" panose="020B0604030504040204" pitchFamily="34" charset="0"/>
              </a:rPr>
              <a:t>Do you feel more aware of the need for proper use of the Internet? </a:t>
            </a:r>
          </a:p>
          <a:p>
            <a:r>
              <a:rPr lang="en-US" sz="2400" dirty="0">
                <a:solidFill>
                  <a:schemeClr val="bg1"/>
                </a:solidFill>
                <a:latin typeface="Verdana" panose="020B0604030504040204" pitchFamily="34" charset="0"/>
                <a:ea typeface="Verdana" panose="020B0604030504040204" pitchFamily="34" charset="0"/>
              </a:rPr>
              <a:t>Would you be able to recognize a phenomenon of cyberbullying? If yes, how would you react?</a:t>
            </a:r>
          </a:p>
          <a:p>
            <a:r>
              <a:rPr lang="en-US" sz="2400" dirty="0">
                <a:solidFill>
                  <a:schemeClr val="bg1"/>
                </a:solidFill>
                <a:latin typeface="Verdana" panose="020B0604030504040204" pitchFamily="34" charset="0"/>
                <a:ea typeface="Verdana" panose="020B0604030504040204" pitchFamily="34" charset="0"/>
              </a:rPr>
              <a:t>Who can become a bully? And who is a victim?</a:t>
            </a:r>
          </a:p>
          <a:p>
            <a:r>
              <a:rPr lang="en-US" sz="2400" dirty="0">
                <a:solidFill>
                  <a:schemeClr val="bg1"/>
                </a:solidFill>
                <a:latin typeface="Verdana" panose="020B0604030504040204" pitchFamily="34" charset="0"/>
                <a:ea typeface="Verdana" panose="020B0604030504040204" pitchFamily="34" charset="0"/>
              </a:rPr>
              <a:t>Do you think cyberbullying can be stopped? What tools can help to do so?</a:t>
            </a:r>
            <a:endParaRPr lang="it-IT"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54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473216"/>
            <a:ext cx="4895625" cy="1473823"/>
          </a:xfrm>
        </p:spPr>
        <p:txBody>
          <a:bodyPr>
            <a:noAutofit/>
          </a:bodyPr>
          <a:lstStyle/>
          <a:p>
            <a:r>
              <a:rPr lang="en-US" sz="2800" b="1" dirty="0" smtClean="0">
                <a:solidFill>
                  <a:schemeClr val="bg1"/>
                </a:solidFill>
                <a:latin typeface="Verdana" panose="020B0604030504040204" pitchFamily="34" charset="0"/>
                <a:ea typeface="Verdana" panose="020B0604030504040204" pitchFamily="34" charset="0"/>
              </a:rPr>
              <a:t>No Blame Approach – intervention tool </a:t>
            </a:r>
            <a:endParaRPr lang="it-IT" sz="28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pPr marL="0" indent="0">
              <a:buNone/>
            </a:pPr>
            <a:r>
              <a:rPr lang="it-IT" sz="2400" dirty="0" smtClean="0">
                <a:solidFill>
                  <a:schemeClr val="bg1"/>
                </a:solidFill>
                <a:latin typeface="Verdana" panose="020B0604030504040204" pitchFamily="34" charset="0"/>
                <a:ea typeface="Verdana" panose="020B0604030504040204" pitchFamily="34" charset="0"/>
              </a:rPr>
              <a:t>3 </a:t>
            </a:r>
            <a:r>
              <a:rPr lang="it-IT" sz="2400" dirty="0" err="1" smtClean="0">
                <a:solidFill>
                  <a:schemeClr val="bg1"/>
                </a:solidFill>
                <a:latin typeface="Verdana" panose="020B0604030504040204" pitchFamily="34" charset="0"/>
                <a:ea typeface="Verdana" panose="020B0604030504040204" pitchFamily="34" charset="0"/>
              </a:rPr>
              <a:t>Steps</a:t>
            </a:r>
            <a:endParaRPr lang="it-IT" sz="2400" dirty="0" smtClean="0">
              <a:solidFill>
                <a:schemeClr val="bg1"/>
              </a:solidFill>
              <a:latin typeface="Verdana" panose="020B0604030504040204" pitchFamily="34" charset="0"/>
              <a:ea typeface="Verdana" panose="020B0604030504040204" pitchFamily="34" charset="0"/>
            </a:endParaRPr>
          </a:p>
          <a:p>
            <a:pPr marL="457200" indent="-457200">
              <a:buAutoNum type="arabicParenR"/>
            </a:pPr>
            <a:r>
              <a:rPr lang="it-IT"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Talking</a:t>
            </a:r>
            <a:r>
              <a:rPr lang="it-IT"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the </a:t>
            </a:r>
            <a:r>
              <a:rPr lang="it-IT"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affected</a:t>
            </a:r>
            <a:r>
              <a:rPr lang="it-IT"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person</a:t>
            </a:r>
            <a:endParaRPr lang="it-IT"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arenR"/>
            </a:pP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Talking</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with</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the</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support</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group</a:t>
            </a:r>
            <a:endPar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Follow-</a:t>
            </a:r>
            <a:r>
              <a:rPr lang="de-D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up</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smtClean="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539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10" name="Goccia 5">
            <a:extLst>
              <a:ext uri="{FF2B5EF4-FFF2-40B4-BE49-F238E27FC236}">
                <a16:creationId xmlns:a16="http://schemas.microsoft.com/office/drawing/2014/main" id="{59789DCB-D190-417D-99CB-B3FA4A875F40}"/>
              </a:ext>
            </a:extLst>
          </p:cNvPr>
          <p:cNvSpPr/>
          <p:nvPr/>
        </p:nvSpPr>
        <p:spPr>
          <a:xfrm rot="5400000">
            <a:off x="93632" y="102505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1223010" y="1922976"/>
            <a:ext cx="2320290" cy="1200329"/>
          </a:xfrm>
          <a:prstGeom prst="rect">
            <a:avLst/>
          </a:prstGeom>
          <a:noFill/>
        </p:spPr>
        <p:txBody>
          <a:bodyPr wrap="square" rtlCol="0">
            <a:spAutoFit/>
          </a:bodyPr>
          <a:lstStyle/>
          <a:p>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Video </a:t>
            </a:r>
          </a:p>
          <a:p>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de-DE"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No</a:t>
            </a: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Blame</a:t>
            </a: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Approach“</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eck 6"/>
          <p:cNvSpPr/>
          <p:nvPr/>
        </p:nvSpPr>
        <p:spPr>
          <a:xfrm>
            <a:off x="5165109" y="4105390"/>
            <a:ext cx="4805931" cy="369332"/>
          </a:xfrm>
          <a:prstGeom prst="rect">
            <a:avLst/>
          </a:prstGeom>
        </p:spPr>
        <p:txBody>
          <a:bodyPr wrap="none">
            <a:spAutoFit/>
          </a:bodyPr>
          <a:lstStyle/>
          <a:p>
            <a:r>
              <a:rPr lang="en-GB" dirty="0" smtClean="0"/>
              <a:t>https</a:t>
            </a:r>
            <a:r>
              <a:rPr lang="en-GB" dirty="0"/>
              <a:t>://www.youtube.com/watch?v=USpkIt4Lr-w</a:t>
            </a:r>
          </a:p>
        </p:txBody>
      </p:sp>
      <p:pic>
        <p:nvPicPr>
          <p:cNvPr id="12" name="Grafik 11"/>
          <p:cNvPicPr>
            <a:picLocks noChangeAspect="1"/>
          </p:cNvPicPr>
          <p:nvPr/>
        </p:nvPicPr>
        <p:blipFill>
          <a:blip r:embed="rId4"/>
          <a:stretch>
            <a:fillRect/>
          </a:stretch>
        </p:blipFill>
        <p:spPr>
          <a:xfrm>
            <a:off x="5093493" y="891538"/>
            <a:ext cx="4949162" cy="3078480"/>
          </a:xfrm>
          <a:prstGeom prst="rect">
            <a:avLst/>
          </a:prstGeom>
        </p:spPr>
      </p:pic>
    </p:spTree>
    <p:extLst>
      <p:ext uri="{BB962C8B-B14F-4D97-AF65-F5344CB8AC3E}">
        <p14:creationId xmlns:p14="http://schemas.microsoft.com/office/powerpoint/2010/main" val="50311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3999249" y="1512699"/>
            <a:ext cx="6975138" cy="3406331"/>
          </a:xfrm>
        </p:spPr>
        <p:txBody>
          <a:bodyPr>
            <a:noAutofit/>
          </a:bodyPr>
          <a:lstStyle/>
          <a:p>
            <a:pPr marL="0" indent="0">
              <a:buNone/>
            </a:pPr>
            <a:endParaRPr lang="it-IT" sz="2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smtClean="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
        <p:nvSpPr>
          <p:cNvPr id="10" name="Goccia 5">
            <a:extLst>
              <a:ext uri="{FF2B5EF4-FFF2-40B4-BE49-F238E27FC236}">
                <a16:creationId xmlns:a16="http://schemas.microsoft.com/office/drawing/2014/main" id="{59789DCB-D190-417D-99CB-B3FA4A875F40}"/>
              </a:ext>
            </a:extLst>
          </p:cNvPr>
          <p:cNvSpPr/>
          <p:nvPr/>
        </p:nvSpPr>
        <p:spPr>
          <a:xfrm rot="5400000">
            <a:off x="769253" y="99076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1400699" y="1817843"/>
            <a:ext cx="2320290" cy="830997"/>
          </a:xfrm>
          <a:prstGeom prst="rect">
            <a:avLst/>
          </a:prstGeom>
          <a:noFill/>
        </p:spPr>
        <p:txBody>
          <a:bodyPr wrap="square" rtlCol="0">
            <a:spAutoFit/>
          </a:bodyPr>
          <a:lstStyle/>
          <a:p>
            <a:pPr algn="ct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Rollenspiel</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312" y="1661160"/>
            <a:ext cx="5172075" cy="3448050"/>
          </a:xfrm>
          <a:prstGeom prst="rect">
            <a:avLst/>
          </a:prstGeom>
        </p:spPr>
      </p:pic>
    </p:spTree>
    <p:extLst>
      <p:ext uri="{BB962C8B-B14F-4D97-AF65-F5344CB8AC3E}">
        <p14:creationId xmlns:p14="http://schemas.microsoft.com/office/powerpoint/2010/main" val="133260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Note </a:t>
            </a:r>
            <a:r>
              <a:rPr lang="de-DE" sz="2800" b="1" dirty="0" err="1">
                <a:solidFill>
                  <a:srgbClr val="009999"/>
                </a:solidFill>
                <a:latin typeface="Verdana" panose="020B0604030504040204" pitchFamily="34" charset="0"/>
                <a:ea typeface="Verdana" panose="020B0604030504040204" pitchFamily="34" charset="0"/>
                <a:cs typeface="Verdana" panose="020B0604030504040204" pitchFamily="34" charset="0"/>
              </a:rPr>
              <a:t>to</a:t>
            </a: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t>
            </a:r>
            <a:r>
              <a:rPr lang="de-DE" sz="2800" b="1" dirty="0" err="1">
                <a:solidFill>
                  <a:srgbClr val="009999"/>
                </a:solidFill>
                <a:latin typeface="Verdana" panose="020B0604030504040204" pitchFamily="34" charset="0"/>
                <a:ea typeface="Verdana" panose="020B0604030504040204" pitchFamily="34" charset="0"/>
                <a:cs typeface="Verdana" panose="020B0604030504040204" pitchFamily="34" charset="0"/>
              </a:rPr>
              <a:t>multipliers</a:t>
            </a: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t>
            </a:r>
            <a:r>
              <a:rPr lang="de-DE" sz="2800" b="1" dirty="0" err="1">
                <a:solidFill>
                  <a:srgbClr val="009999"/>
                </a:solidFill>
                <a:latin typeface="Verdana" panose="020B0604030504040204" pitchFamily="34" charset="0"/>
                <a:ea typeface="Verdana" panose="020B0604030504040204" pitchFamily="34" charset="0"/>
                <a:cs typeface="Verdana" panose="020B0604030504040204" pitchFamily="34" charset="0"/>
              </a:rPr>
              <a:t>of</a:t>
            </a: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t>
            </a:r>
            <a:r>
              <a:rPr lang="de-DE" sz="2800" b="1" dirty="0" err="1" smtClean="0">
                <a:solidFill>
                  <a:srgbClr val="009999"/>
                </a:solidFill>
                <a:latin typeface="Verdana" panose="020B0604030504040204" pitchFamily="34" charset="0"/>
                <a:ea typeface="Verdana" panose="020B0604030504040204" pitchFamily="34" charset="0"/>
                <a:cs typeface="Verdana" panose="020B0604030504040204" pitchFamily="34" charset="0"/>
              </a:rPr>
              <a:t>ACToncyberbullying</a:t>
            </a:r>
            <a:endPar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3" name="Rechteck 2"/>
          <p:cNvSpPr/>
          <p:nvPr/>
        </p:nvSpPr>
        <p:spPr>
          <a:xfrm>
            <a:off x="838200" y="1804416"/>
            <a:ext cx="830580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Thank</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you</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addressing</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this</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important</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topic</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with</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your</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group</a:t>
            </a:r>
            <a:r>
              <a:rPr kumimoji="0" lang="de-DE" sz="28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 </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Visit</a:t>
            </a: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project</a:t>
            </a: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website</a:t>
            </a: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t>
            </a:r>
            <a:br>
              <a:rPr kumimoji="0" lang="de-DE"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4"/>
              </a:rPr>
              <a:t>www.respact-project.eu</a:t>
            </a:r>
            <a:r>
              <a:rPr kumimoji="0" lang="de-DE" sz="28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find out</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more</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about</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project</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or</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contact</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de-DE" sz="2800" b="0" i="0" u="none" strike="noStrike" kern="1200" cap="none" spc="0" normalizeH="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us</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306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78185" y="1825625"/>
            <a:ext cx="6613071" cy="4351338"/>
          </a:xfrm>
        </p:spPr>
        <p:txBody>
          <a:bodyPr>
            <a:normAutofit/>
          </a:bodyPr>
          <a:lstStyle/>
          <a:p>
            <a:pPr marL="0" indent="0">
              <a:spcBef>
                <a:spcPts val="1200"/>
              </a:spcBef>
              <a:buNone/>
            </a:pP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Let‘s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take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turns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sharing</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our</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idea</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on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the</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topic</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also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sharing</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any</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suggestions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coming</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to</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our</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minds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movies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books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discussions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social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content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dirty="0">
              <a:latin typeface="Times New Roman" panose="02020603050405020304" pitchFamily="18"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8" name="Goccia 3">
            <a:extLst>
              <a:ext uri="{FF2B5EF4-FFF2-40B4-BE49-F238E27FC236}">
                <a16:creationId xmlns:a16="http://schemas.microsoft.com/office/drawing/2014/main" id="{DAE3ECB3-60A4-4159-BE2B-BAEC21E762CD}"/>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1">
            <a:extLst>
              <a:ext uri="{FF2B5EF4-FFF2-40B4-BE49-F238E27FC236}">
                <a16:creationId xmlns:a16="http://schemas.microsoft.com/office/drawing/2014/main" id="{97A17481-5BAF-45B6-8EB3-5647E711DEEE}"/>
              </a:ext>
            </a:extLst>
          </p:cNvPr>
          <p:cNvSpPr>
            <a:spLocks noGrp="1"/>
          </p:cNvSpPr>
          <p:nvPr>
            <p:ph type="title"/>
          </p:nvPr>
        </p:nvSpPr>
        <p:spPr>
          <a:xfrm>
            <a:off x="1458685" y="1558857"/>
            <a:ext cx="4755204" cy="1595336"/>
          </a:xfrm>
        </p:spPr>
        <p:txBody>
          <a:bodyPr>
            <a:normAutofit/>
          </a:bodyPr>
          <a:lstStyle/>
          <a:p>
            <a:r>
              <a:rPr lang="it-IT" sz="3200" b="1" dirty="0" err="1">
                <a:solidFill>
                  <a:schemeClr val="bg1"/>
                </a:solidFill>
                <a:latin typeface="Verdana" panose="020B0604030504040204" pitchFamily="34" charset="0"/>
                <a:ea typeface="Verdana" panose="020B0604030504040204" pitchFamily="34" charset="0"/>
              </a:rPr>
              <a:t>What</a:t>
            </a:r>
            <a:r>
              <a:rPr lang="it-IT" sz="3200" b="1" dirty="0">
                <a:solidFill>
                  <a:schemeClr val="bg1"/>
                </a:solidFill>
                <a:latin typeface="Verdana" panose="020B0604030504040204" pitchFamily="34" charset="0"/>
                <a:ea typeface="Verdana" panose="020B0604030504040204" pitchFamily="34" charset="0"/>
              </a:rPr>
              <a:t> </a:t>
            </a:r>
            <a:r>
              <a:rPr lang="it-IT" sz="3200" b="1" dirty="0" err="1">
                <a:solidFill>
                  <a:schemeClr val="bg1"/>
                </a:solidFill>
                <a:latin typeface="Verdana" panose="020B0604030504040204" pitchFamily="34" charset="0"/>
                <a:ea typeface="Verdana" panose="020B0604030504040204" pitchFamily="34" charset="0"/>
              </a:rPr>
              <a:t>is</a:t>
            </a:r>
            <a:r>
              <a:rPr lang="it-IT" sz="3200" b="1" dirty="0">
                <a:solidFill>
                  <a:schemeClr val="bg1"/>
                </a:solidFill>
                <a:latin typeface="Verdana" panose="020B0604030504040204" pitchFamily="34" charset="0"/>
                <a:ea typeface="Verdana" panose="020B0604030504040204" pitchFamily="34" charset="0"/>
              </a:rPr>
              <a:t> </a:t>
            </a:r>
            <a:br>
              <a:rPr lang="it-IT" sz="3200" b="1" dirty="0">
                <a:solidFill>
                  <a:schemeClr val="bg1"/>
                </a:solidFill>
                <a:latin typeface="Verdana" panose="020B0604030504040204" pitchFamily="34" charset="0"/>
                <a:ea typeface="Verdana" panose="020B0604030504040204" pitchFamily="34" charset="0"/>
              </a:rPr>
            </a:br>
            <a:r>
              <a:rPr lang="it-IT" sz="3200" b="1" dirty="0" err="1">
                <a:solidFill>
                  <a:schemeClr val="bg1"/>
                </a:solidFill>
                <a:latin typeface="Verdana" panose="020B0604030504040204" pitchFamily="34" charset="0"/>
                <a:ea typeface="Verdana" panose="020B0604030504040204" pitchFamily="34" charset="0"/>
              </a:rPr>
              <a:t>cyberbullying</a:t>
            </a:r>
            <a:r>
              <a:rPr lang="it-IT" sz="3200" b="1" dirty="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2184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9" name="Immagine 3">
            <a:extLst>
              <a:ext uri="{FF2B5EF4-FFF2-40B4-BE49-F238E27FC236}">
                <a16:creationId xmlns:a16="http://schemas.microsoft.com/office/drawing/2014/main" id="{2D299618-6A56-4515-A6D3-AB70A87BD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09" y="-94781"/>
            <a:ext cx="12529833" cy="7048031"/>
          </a:xfrm>
          <a:prstGeom prst="rect">
            <a:avLst/>
          </a:prstGeom>
          <a:ln>
            <a:noFill/>
          </a:ln>
          <a:effectLst>
            <a:softEdge rad="112500"/>
          </a:effectLst>
        </p:spPr>
      </p:pic>
      <p:sp>
        <p:nvSpPr>
          <p:cNvPr id="12" name="Goccia 5">
            <a:extLst>
              <a:ext uri="{FF2B5EF4-FFF2-40B4-BE49-F238E27FC236}">
                <a16:creationId xmlns:a16="http://schemas.microsoft.com/office/drawing/2014/main" id="{AA37FFD6-AC7A-4383-963F-CBD27F88CEA4}"/>
              </a:ext>
            </a:extLst>
          </p:cNvPr>
          <p:cNvSpPr/>
          <p:nvPr/>
        </p:nvSpPr>
        <p:spPr>
          <a:xfrm rot="10800000">
            <a:off x="8002696" y="2339743"/>
            <a:ext cx="3852291" cy="3777055"/>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a:extLst>
              <a:ext uri="{FF2B5EF4-FFF2-40B4-BE49-F238E27FC236}">
                <a16:creationId xmlns:a16="http://schemas.microsoft.com/office/drawing/2014/main" id="{82A2DC8C-1EBE-477E-8D78-C044E8BA291E}"/>
              </a:ext>
            </a:extLst>
          </p:cNvPr>
          <p:cNvSpPr>
            <a:spLocks noGrp="1"/>
          </p:cNvSpPr>
          <p:nvPr>
            <p:ph type="title"/>
          </p:nvPr>
        </p:nvSpPr>
        <p:spPr>
          <a:xfrm>
            <a:off x="8307552" y="2720132"/>
            <a:ext cx="2947678" cy="4179348"/>
          </a:xfrm>
        </p:spPr>
        <p:txBody>
          <a:bodyPr>
            <a:normAutofit/>
          </a:bodyPr>
          <a:lstStyle/>
          <a:p>
            <a:r>
              <a:rPr lang="it-IT" sz="2000" dirty="0">
                <a:solidFill>
                  <a:schemeClr val="bg1"/>
                </a:solidFill>
                <a:latin typeface="Verdana" panose="020B0604030504040204" pitchFamily="34" charset="0"/>
                <a:ea typeface="Verdana" panose="020B0604030504040204" pitchFamily="34" charset="0"/>
                <a:hlinkClick r:id="rId5"/>
              </a:rPr>
              <a:t>https://www.youtube.com/watch?v=56ZM9nD--_c</a:t>
            </a: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endParaRPr lang="it-IT" sz="2000" dirty="0">
              <a:latin typeface="Verdana" panose="020B0604030504040204" pitchFamily="34" charset="0"/>
              <a:ea typeface="Verdana" panose="020B0604030504040204" pitchFamily="34" charset="0"/>
            </a:endParaRPr>
          </a:p>
        </p:txBody>
      </p:sp>
      <p:sp>
        <p:nvSpPr>
          <p:cNvPr id="14" name="Goccia 3">
            <a:extLst>
              <a:ext uri="{FF2B5EF4-FFF2-40B4-BE49-F238E27FC236}">
                <a16:creationId xmlns:a16="http://schemas.microsoft.com/office/drawing/2014/main" id="{582A875E-0547-4227-A729-F28AE6E919F6}"/>
              </a:ext>
            </a:extLst>
          </p:cNvPr>
          <p:cNvSpPr/>
          <p:nvPr/>
        </p:nvSpPr>
        <p:spPr>
          <a:xfrm rot="5400000">
            <a:off x="808695" y="758847"/>
            <a:ext cx="4136147" cy="4055367"/>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2">
            <a:extLst>
              <a:ext uri="{FF2B5EF4-FFF2-40B4-BE49-F238E27FC236}">
                <a16:creationId xmlns:a16="http://schemas.microsoft.com/office/drawing/2014/main" id="{CC0DDF3B-044B-4B50-8996-98F5E11B35BC}"/>
              </a:ext>
            </a:extLst>
          </p:cNvPr>
          <p:cNvSpPr txBox="1"/>
          <p:nvPr/>
        </p:nvSpPr>
        <p:spPr>
          <a:xfrm>
            <a:off x="1480316" y="1240029"/>
            <a:ext cx="3424136" cy="304698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Learning to swim in this universe: </a:t>
            </a:r>
          </a:p>
          <a:p>
            <a:r>
              <a:rPr lang="en-US" sz="3200" b="1" dirty="0">
                <a:solidFill>
                  <a:schemeClr val="bg1"/>
                </a:solidFill>
                <a:latin typeface="Verdana" panose="020B0604030504040204" pitchFamily="34" charset="0"/>
                <a:ea typeface="Verdana" panose="020B0604030504040204" pitchFamily="34" charset="0"/>
              </a:rPr>
              <a:t>Cyberbullying explained well</a:t>
            </a:r>
            <a:endParaRPr lang="it-IT" sz="3200" b="1" dirty="0">
              <a:solidFill>
                <a:schemeClr val="bg1"/>
              </a:solidFill>
              <a:latin typeface="Verdana" panose="020B0604030504040204" pitchFamily="34" charset="0"/>
              <a:ea typeface="Verdana" panose="020B0604030504040204" pitchFamily="34" charset="0"/>
            </a:endParaRPr>
          </a:p>
        </p:txBody>
      </p:sp>
      <p:pic>
        <p:nvPicPr>
          <p:cNvPr id="16" name="Grafik 15">
            <a:extLst>
              <a:ext uri="{FF2B5EF4-FFF2-40B4-BE49-F238E27FC236}">
                <a16:creationId xmlns:a16="http://schemas.microsoft.com/office/drawing/2014/main" id="{C431C8F0-8900-4225-A597-24111557D260}"/>
              </a:ext>
            </a:extLst>
          </p:cNvPr>
          <p:cNvPicPr>
            <a:picLocks noChangeAspect="1"/>
          </p:cNvPicPr>
          <p:nvPr/>
        </p:nvPicPr>
        <p:blipFill>
          <a:blip r:embed="rId3"/>
          <a:stretch>
            <a:fillRect/>
          </a:stretch>
        </p:blipFill>
        <p:spPr>
          <a:xfrm>
            <a:off x="10785784" y="6116798"/>
            <a:ext cx="1243692" cy="695004"/>
          </a:xfrm>
          <a:prstGeom prst="rect">
            <a:avLst/>
          </a:prstGeom>
        </p:spPr>
      </p:pic>
    </p:spTree>
    <p:extLst>
      <p:ext uri="{BB962C8B-B14F-4D97-AF65-F5344CB8AC3E}">
        <p14:creationId xmlns:p14="http://schemas.microsoft.com/office/powerpoint/2010/main" val="113752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93059" y="53903"/>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4">
            <a:extLst>
              <a:ext uri="{FF2B5EF4-FFF2-40B4-BE49-F238E27FC236}">
                <a16:creationId xmlns:a16="http://schemas.microsoft.com/office/drawing/2014/main" id="{1DF20F26-05A8-434E-9C15-C254343DB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606" y="2062214"/>
            <a:ext cx="5401393" cy="3112850"/>
          </a:xfrm>
          <a:prstGeom prst="rect">
            <a:avLst/>
          </a:prstGeom>
          <a:ln>
            <a:noFill/>
          </a:ln>
          <a:effectLst>
            <a:softEdge rad="112500"/>
          </a:effectLst>
        </p:spPr>
      </p:pic>
      <p:sp>
        <p:nvSpPr>
          <p:cNvPr id="3" name="Inhaltsplatzhalter 2"/>
          <p:cNvSpPr>
            <a:spLocks noGrp="1"/>
          </p:cNvSpPr>
          <p:nvPr>
            <p:ph idx="1"/>
          </p:nvPr>
        </p:nvSpPr>
        <p:spPr>
          <a:xfrm>
            <a:off x="1088118" y="1036343"/>
            <a:ext cx="5819844" cy="5164592"/>
          </a:xfrm>
        </p:spPr>
        <p:txBody>
          <a:bodyPr>
            <a:normAutofit/>
          </a:bodyPr>
          <a:lstStyle/>
          <a:p>
            <a:r>
              <a:rPr lang="en-US" sz="1900" dirty="0">
                <a:solidFill>
                  <a:schemeClr val="bg1"/>
                </a:solidFill>
                <a:latin typeface="Verdana" panose="020B0604030504040204" pitchFamily="34" charset="0"/>
                <a:ea typeface="Verdana" panose="020B0604030504040204" pitchFamily="34" charset="0"/>
              </a:rPr>
              <a:t>What is cyberbullying?</a:t>
            </a:r>
          </a:p>
          <a:p>
            <a:r>
              <a:rPr lang="en-US" sz="1900" dirty="0">
                <a:solidFill>
                  <a:schemeClr val="bg1"/>
                </a:solidFill>
                <a:latin typeface="Verdana" panose="020B0604030504040204" pitchFamily="34" charset="0"/>
                <a:ea typeface="Verdana" panose="020B0604030504040204" pitchFamily="34" charset="0"/>
              </a:rPr>
              <a:t>What is the purpose of the attacks?</a:t>
            </a:r>
          </a:p>
          <a:p>
            <a:r>
              <a:rPr lang="en-US" sz="1900" dirty="0">
                <a:solidFill>
                  <a:schemeClr val="bg1"/>
                </a:solidFill>
                <a:latin typeface="Verdana" panose="020B0604030504040204" pitchFamily="34" charset="0"/>
                <a:ea typeface="Verdana" panose="020B0604030504040204" pitchFamily="34" charset="0"/>
              </a:rPr>
              <a:t>Can it have serious consequences? </a:t>
            </a:r>
            <a:br>
              <a:rPr lang="en-US" sz="1900" dirty="0">
                <a:solidFill>
                  <a:schemeClr val="bg1"/>
                </a:solidFill>
                <a:latin typeface="Verdana" panose="020B0604030504040204" pitchFamily="34" charset="0"/>
                <a:ea typeface="Verdana" panose="020B0604030504040204" pitchFamily="34" charset="0"/>
              </a:rPr>
            </a:br>
            <a:r>
              <a:rPr lang="en-US" sz="1900" dirty="0">
                <a:solidFill>
                  <a:schemeClr val="bg1"/>
                </a:solidFill>
                <a:latin typeface="Verdana" panose="020B0604030504040204" pitchFamily="34" charset="0"/>
                <a:ea typeface="Verdana" panose="020B0604030504040204" pitchFamily="34" charset="0"/>
              </a:rPr>
              <a:t>Which ones?</a:t>
            </a:r>
          </a:p>
          <a:p>
            <a:r>
              <a:rPr lang="en-US" sz="1900" dirty="0">
                <a:solidFill>
                  <a:schemeClr val="bg1"/>
                </a:solidFill>
                <a:latin typeface="Verdana" panose="020B0604030504040204" pitchFamily="34" charset="0"/>
                <a:ea typeface="Verdana" panose="020B0604030504040204" pitchFamily="34" charset="0"/>
              </a:rPr>
              <a:t>What relationship do victim and aggressor have?</a:t>
            </a:r>
          </a:p>
          <a:p>
            <a:r>
              <a:rPr lang="en-US" sz="1900" dirty="0">
                <a:solidFill>
                  <a:schemeClr val="bg1"/>
                </a:solidFill>
                <a:latin typeface="Verdana" panose="020B0604030504040204" pitchFamily="34" charset="0"/>
                <a:ea typeface="Verdana" panose="020B0604030504040204" pitchFamily="34" charset="0"/>
              </a:rPr>
              <a:t>How is it different from "offline" bullying?"</a:t>
            </a:r>
          </a:p>
          <a:p>
            <a:r>
              <a:rPr lang="en-US" sz="1900" dirty="0">
                <a:solidFill>
                  <a:schemeClr val="bg1"/>
                </a:solidFill>
                <a:latin typeface="Verdana" panose="020B0604030504040204" pitchFamily="34" charset="0"/>
                <a:ea typeface="Verdana" panose="020B0604030504040204" pitchFamily="34" charset="0"/>
              </a:rPr>
              <a:t>Who can become a cyberbully?</a:t>
            </a:r>
          </a:p>
          <a:p>
            <a:r>
              <a:rPr lang="en-US" sz="1900" dirty="0">
                <a:solidFill>
                  <a:schemeClr val="bg1"/>
                </a:solidFill>
                <a:latin typeface="Verdana" panose="020B0604030504040204" pitchFamily="34" charset="0"/>
                <a:ea typeface="Verdana" panose="020B0604030504040204" pitchFamily="34" charset="0"/>
              </a:rPr>
              <a:t>Why does one become a cyberbully?</a:t>
            </a:r>
          </a:p>
          <a:p>
            <a:r>
              <a:rPr lang="en-US" sz="1900" dirty="0">
                <a:solidFill>
                  <a:schemeClr val="bg1"/>
                </a:solidFill>
                <a:latin typeface="Verdana" panose="020B0604030504040204" pitchFamily="34" charset="0"/>
                <a:ea typeface="Verdana" panose="020B0604030504040204" pitchFamily="34" charset="0"/>
              </a:rPr>
              <a:t>When and where can attacks occur?</a:t>
            </a:r>
          </a:p>
          <a:p>
            <a:r>
              <a:rPr lang="en-US" sz="1900" dirty="0">
                <a:solidFill>
                  <a:schemeClr val="bg1"/>
                </a:solidFill>
                <a:latin typeface="Verdana" panose="020B0604030504040204" pitchFamily="34" charset="0"/>
                <a:ea typeface="Verdana" panose="020B0604030504040204" pitchFamily="34" charset="0"/>
              </a:rPr>
              <a:t>Should one stop using the Internet altogether or ban it?</a:t>
            </a:r>
          </a:p>
          <a:p>
            <a:r>
              <a:rPr lang="en-US" sz="1900" dirty="0">
                <a:solidFill>
                  <a:schemeClr val="bg1"/>
                </a:solidFill>
                <a:latin typeface="Verdana" panose="020B0604030504040204" pitchFamily="34" charset="0"/>
                <a:ea typeface="Verdana" panose="020B0604030504040204" pitchFamily="34" charset="0"/>
              </a:rPr>
              <a:t>Who can stop the attacks?</a:t>
            </a:r>
          </a:p>
          <a:p>
            <a:pPr marL="0" indent="0">
              <a:buNone/>
            </a:pP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524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6557F148-A80C-40C8-B6A6-FABA41B6A960}"/>
              </a:ext>
            </a:extLst>
          </p:cNvPr>
          <p:cNvSpPr>
            <a:spLocks noGrp="1"/>
          </p:cNvSpPr>
          <p:nvPr>
            <p:ph idx="1"/>
          </p:nvPr>
        </p:nvSpPr>
        <p:spPr>
          <a:xfrm>
            <a:off x="4681728" y="457200"/>
            <a:ext cx="6672072" cy="5733288"/>
          </a:xfrm>
        </p:spPr>
        <p:txBody>
          <a:bodyPr>
            <a:normAutofit/>
          </a:bodyPr>
          <a:lstStyle/>
          <a:p>
            <a:pPr marL="0" indent="0">
              <a:buNone/>
            </a:pPr>
            <a:r>
              <a:rPr lang="it-IT" sz="2400" dirty="0" err="1">
                <a:latin typeface="Verdana" panose="020B0604030504040204" pitchFamily="34" charset="0"/>
                <a:ea typeface="Verdana" panose="020B0604030504040204" pitchFamily="34" charset="0"/>
              </a:rPr>
              <a:t>There</a:t>
            </a:r>
            <a:r>
              <a:rPr lang="it-IT" sz="2400" dirty="0">
                <a:latin typeface="Verdana" panose="020B0604030504040204" pitchFamily="34" charset="0"/>
                <a:ea typeface="Verdana" panose="020B0604030504040204" pitchFamily="34" charset="0"/>
              </a:rPr>
              <a:t> are </a:t>
            </a:r>
            <a:r>
              <a:rPr lang="it-IT" sz="2400" dirty="0" err="1">
                <a:latin typeface="Verdana" panose="020B0604030504040204" pitchFamily="34" charset="0"/>
                <a:ea typeface="Verdana" panose="020B0604030504040204" pitchFamily="34" charset="0"/>
              </a:rPr>
              <a:t>several</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different</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kinds</a:t>
            </a:r>
            <a:r>
              <a:rPr lang="it-IT" sz="2400" dirty="0">
                <a:latin typeface="Verdana" panose="020B0604030504040204" pitchFamily="34" charset="0"/>
                <a:ea typeface="Verdana" panose="020B0604030504040204" pitchFamily="34" charset="0"/>
              </a:rPr>
              <a:t> of </a:t>
            </a:r>
            <a:r>
              <a:rPr lang="it-IT" sz="2400" dirty="0" err="1">
                <a:latin typeface="Verdana" panose="020B0604030504040204" pitchFamily="34" charset="0"/>
                <a:ea typeface="Verdana" panose="020B0604030504040204" pitchFamily="34" charset="0"/>
              </a:rPr>
              <a:t>cyberbullying</a:t>
            </a:r>
            <a:r>
              <a:rPr lang="it-IT" sz="2400" dirty="0">
                <a:latin typeface="Verdana" panose="020B0604030504040204" pitchFamily="34" charset="0"/>
                <a:ea typeface="Verdana" panose="020B0604030504040204" pitchFamily="34" charset="0"/>
              </a:rPr>
              <a:t>: </a:t>
            </a:r>
          </a:p>
          <a:p>
            <a:pPr>
              <a:buFontTx/>
              <a:buChar char="-"/>
            </a:pPr>
            <a:r>
              <a:rPr lang="it-IT" sz="2400" b="1" u="sng" dirty="0" err="1">
                <a:latin typeface="Verdana" panose="020B0604030504040204" pitchFamily="34" charset="0"/>
                <a:ea typeface="Verdana" panose="020B0604030504040204" pitchFamily="34" charset="0"/>
              </a:rPr>
              <a:t>Exclusion</a:t>
            </a:r>
            <a:r>
              <a:rPr lang="it-IT" sz="2400" b="1" u="sng"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the cyberbully tries to alienate your friends, or make your peer group mock or hate you, leaving you alone and vulnerable.</a:t>
            </a:r>
          </a:p>
          <a:p>
            <a:pPr>
              <a:buFontTx/>
              <a:buChar char="-"/>
            </a:pPr>
            <a:r>
              <a:rPr lang="en-US" sz="2400" b="1" u="sng" dirty="0">
                <a:latin typeface="Verdana" panose="020B0604030504040204" pitchFamily="34" charset="0"/>
                <a:ea typeface="Verdana" panose="020B0604030504040204" pitchFamily="34" charset="0"/>
              </a:rPr>
              <a:t>Peer pressure: </a:t>
            </a:r>
            <a:r>
              <a:rPr lang="en-US" sz="2400" dirty="0">
                <a:latin typeface="Verdana" panose="020B0604030504040204" pitchFamily="34" charset="0"/>
                <a:ea typeface="Verdana" panose="020B0604030504040204" pitchFamily="34" charset="0"/>
              </a:rPr>
              <a:t>the cyberbully tries to get you to do or say things that you don’t want to do or say, by telling you that the other do that or by suggesting that, if you don’t do that, you won’t fit in.</a:t>
            </a:r>
          </a:p>
          <a:p>
            <a:pPr>
              <a:buFontTx/>
              <a:buChar char="-"/>
            </a:pPr>
            <a:r>
              <a:rPr lang="en-US" sz="2400" b="1" u="sng" dirty="0">
                <a:latin typeface="Verdana" panose="020B0604030504040204" pitchFamily="34" charset="0"/>
                <a:ea typeface="Verdana" panose="020B0604030504040204" pitchFamily="34" charset="0"/>
              </a:rPr>
              <a:t>Stalking: </a:t>
            </a:r>
            <a:r>
              <a:rPr lang="en-US" sz="2400" dirty="0">
                <a:latin typeface="Verdana" panose="020B0604030504040204" pitchFamily="34" charset="0"/>
                <a:ea typeface="Verdana" panose="020B0604030504040204" pitchFamily="34" charset="0"/>
              </a:rPr>
              <a:t>the cyberbully follows you on all your social media and gives you unwanted attention</a:t>
            </a:r>
            <a:endParaRPr lang="it-IT" sz="2400" dirty="0">
              <a:latin typeface="Verdana" panose="020B0604030504040204" pitchFamily="34" charset="0"/>
              <a:ea typeface="Verdana" panose="020B0604030504040204" pitchFamily="34" charset="0"/>
            </a:endParaRPr>
          </a:p>
        </p:txBody>
      </p:sp>
      <p:sp>
        <p:nvSpPr>
          <p:cNvPr id="10" name="Goccia 5">
            <a:extLst>
              <a:ext uri="{FF2B5EF4-FFF2-40B4-BE49-F238E27FC236}">
                <a16:creationId xmlns:a16="http://schemas.microsoft.com/office/drawing/2014/main" id="{B8B8F06B-B80D-4374-894A-3B67FF0E6BA3}"/>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6">
            <a:extLst>
              <a:ext uri="{FF2B5EF4-FFF2-40B4-BE49-F238E27FC236}">
                <a16:creationId xmlns:a16="http://schemas.microsoft.com/office/drawing/2014/main" id="{9666BC7D-CD7F-4B94-A13B-6CA7666C7085}"/>
              </a:ext>
            </a:extLst>
          </p:cNvPr>
          <p:cNvSpPr txBox="1"/>
          <p:nvPr/>
        </p:nvSpPr>
        <p:spPr>
          <a:xfrm>
            <a:off x="632297" y="1625955"/>
            <a:ext cx="3762814"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A phenomenon with many faces </a:t>
            </a:r>
            <a:endParaRPr lang="it-IT" sz="3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069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A phenomenon with many faces </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402313"/>
            <a:ext cx="7116122" cy="6027670"/>
          </a:xfrm>
        </p:spPr>
        <p:txBody>
          <a:bodyPr>
            <a:normAutofit/>
          </a:bodyPr>
          <a:lstStyle/>
          <a:p>
            <a:pPr marL="0" indent="0">
              <a:buNone/>
            </a:pPr>
            <a:endParaRPr lang="it-IT" sz="2400" dirty="0">
              <a:latin typeface="Verdana" panose="020B0604030504040204" pitchFamily="34" charset="0"/>
              <a:ea typeface="Verdana" panose="020B0604030504040204" pitchFamily="34" charset="0"/>
            </a:endParaRPr>
          </a:p>
          <a:p>
            <a:pPr>
              <a:lnSpc>
                <a:spcPct val="100000"/>
              </a:lnSpc>
              <a:spcBef>
                <a:spcPts val="1200"/>
              </a:spcBef>
              <a:buFontTx/>
              <a:buChar char="-"/>
            </a:pPr>
            <a:r>
              <a:rPr lang="it-IT" sz="2400" b="1" u="sng" dirty="0" err="1">
                <a:latin typeface="Verdana" panose="020B0604030504040204" pitchFamily="34" charset="0"/>
                <a:ea typeface="Verdana" panose="020B0604030504040204" pitchFamily="34" charset="0"/>
              </a:rPr>
              <a:t>Physical</a:t>
            </a:r>
            <a:r>
              <a:rPr lang="it-IT" sz="2400" b="1" u="sng" dirty="0">
                <a:latin typeface="Verdana" panose="020B0604030504040204" pitchFamily="34" charset="0"/>
                <a:ea typeface="Verdana" panose="020B0604030504040204" pitchFamily="34" charset="0"/>
              </a:rPr>
              <a:t> </a:t>
            </a:r>
            <a:r>
              <a:rPr lang="it-IT" sz="2400" b="1" u="sng" dirty="0" err="1">
                <a:latin typeface="Verdana" panose="020B0604030504040204" pitchFamily="34" charset="0"/>
                <a:ea typeface="Verdana" panose="020B0604030504040204" pitchFamily="34" charset="0"/>
              </a:rPr>
              <a:t>bullying</a:t>
            </a:r>
            <a:r>
              <a:rPr lang="it-IT" sz="2400" b="1" u="sng" dirty="0">
                <a:latin typeface="Verdana" panose="020B0604030504040204" pitchFamily="34" charset="0"/>
                <a:ea typeface="Verdana" panose="020B0604030504040204" pitchFamily="34" charset="0"/>
              </a:rPr>
              <a:t>:</a:t>
            </a:r>
            <a:r>
              <a:rPr lang="en-US" sz="2400" dirty="0">
                <a:latin typeface="Verdana" panose="020B0604030504040204" pitchFamily="34" charset="0"/>
                <a:ea typeface="Verdana" panose="020B0604030504040204" pitchFamily="34" charset="0"/>
              </a:rPr>
              <a:t> if the cyberbully knows you in real life, he (or she) can combine cyberbullying with physical or social bullying.</a:t>
            </a:r>
            <a:endParaRPr lang="it-IT" sz="2400" dirty="0">
              <a:latin typeface="Verdana" panose="020B0604030504040204" pitchFamily="34" charset="0"/>
              <a:ea typeface="Verdana" panose="020B0604030504040204" pitchFamily="34" charset="0"/>
            </a:endParaRPr>
          </a:p>
          <a:p>
            <a:pPr>
              <a:lnSpc>
                <a:spcPct val="100000"/>
              </a:lnSpc>
              <a:spcBef>
                <a:spcPts val="1200"/>
              </a:spcBef>
              <a:buFontTx/>
              <a:buChar char="-"/>
            </a:pPr>
            <a:r>
              <a:rPr lang="it-IT" sz="2400" b="1" u="sng" dirty="0" err="1">
                <a:latin typeface="Verdana" panose="020B0604030504040204" pitchFamily="34" charset="0"/>
                <a:ea typeface="Verdana" panose="020B0604030504040204" pitchFamily="34" charset="0"/>
              </a:rPr>
              <a:t>Blackmail</a:t>
            </a:r>
            <a:r>
              <a:rPr lang="it-IT" sz="2400" b="1" u="sng" dirty="0">
                <a:latin typeface="Verdana" panose="020B0604030504040204" pitchFamily="34" charset="0"/>
                <a:ea typeface="Verdana" panose="020B0604030504040204" pitchFamily="34" charset="0"/>
              </a:rPr>
              <a:t>:</a:t>
            </a:r>
            <a:r>
              <a:rPr lang="en-US" sz="2400" dirty="0">
                <a:latin typeface="Verdana" panose="020B0604030504040204" pitchFamily="34" charset="0"/>
                <a:ea typeface="Verdana" panose="020B0604030504040204" pitchFamily="34" charset="0"/>
              </a:rPr>
              <a:t> the cyberbully threatens to reveal confidential information about you that would be embarrassing or even harmful to you.</a:t>
            </a:r>
            <a:endParaRPr lang="it-IT" sz="2400" dirty="0">
              <a:latin typeface="Verdana" panose="020B0604030504040204" pitchFamily="34" charset="0"/>
              <a:ea typeface="Verdana" panose="020B0604030504040204" pitchFamily="34" charset="0"/>
            </a:endParaRPr>
          </a:p>
          <a:p>
            <a:pPr>
              <a:lnSpc>
                <a:spcPct val="100000"/>
              </a:lnSpc>
              <a:spcBef>
                <a:spcPts val="1200"/>
              </a:spcBef>
              <a:buFontTx/>
              <a:buChar char="-"/>
            </a:pPr>
            <a:r>
              <a:rPr lang="it-IT" sz="2400" b="1" u="sng" dirty="0" err="1">
                <a:latin typeface="Verdana" panose="020B0604030504040204" pitchFamily="34" charset="0"/>
                <a:ea typeface="Verdana" panose="020B0604030504040204" pitchFamily="34" charset="0"/>
              </a:rPr>
              <a:t>Destroy</a:t>
            </a:r>
            <a:r>
              <a:rPr lang="it-IT" sz="2400" b="1" u="sng" dirty="0">
                <a:latin typeface="Verdana" panose="020B0604030504040204" pitchFamily="34" charset="0"/>
                <a:ea typeface="Verdana" panose="020B0604030504040204" pitchFamily="34" charset="0"/>
              </a:rPr>
              <a:t> web </a:t>
            </a:r>
            <a:r>
              <a:rPr lang="it-IT" sz="2400" b="1" u="sng" dirty="0" err="1">
                <a:latin typeface="Verdana" panose="020B0604030504040204" pitchFamily="34" charset="0"/>
                <a:ea typeface="Verdana" panose="020B0604030504040204" pitchFamily="34" charset="0"/>
              </a:rPr>
              <a:t>reputation</a:t>
            </a:r>
            <a:r>
              <a:rPr lang="it-IT" sz="2400" b="1" u="sng" dirty="0">
                <a:latin typeface="Verdana" panose="020B0604030504040204" pitchFamily="34" charset="0"/>
                <a:ea typeface="Verdana" panose="020B0604030504040204" pitchFamily="34" charset="0"/>
              </a:rPr>
              <a:t>:</a:t>
            </a:r>
            <a:r>
              <a:rPr lang="it-IT" sz="2400" b="1"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the cyberbully will stop at nothing to destroy as much of your virtual identity as possible, and usually hopes to destroy your real life as well.</a:t>
            </a:r>
            <a:endParaRPr lang="it-IT" sz="2400" dirty="0">
              <a:latin typeface="Verdana" panose="020B0604030504040204" pitchFamily="34" charset="0"/>
              <a:ea typeface="Verdana" panose="020B0604030504040204" pitchFamily="34" charset="0"/>
            </a:endParaRPr>
          </a:p>
          <a:p>
            <a:pPr>
              <a:buFontTx/>
              <a:buChar char="-"/>
            </a:pP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1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486426" y="573024"/>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2062103"/>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What is cyberbullying according to the law? </a:t>
            </a:r>
            <a:endParaRPr lang="it-IT" sz="3200" b="1" dirty="0">
              <a:solidFill>
                <a:schemeClr val="bg1"/>
              </a:solidFill>
              <a:latin typeface="Verdana" panose="020B0604030504040204" pitchFamily="34" charset="0"/>
              <a:ea typeface="Verdana" panose="020B0604030504040204" pitchFamily="34" charset="0"/>
            </a:endParaRPr>
          </a:p>
        </p:txBody>
      </p:sp>
      <p:sp>
        <p:nvSpPr>
          <p:cNvPr id="2" name="Textfeld 1"/>
          <p:cNvSpPr txBox="1"/>
          <p:nvPr/>
        </p:nvSpPr>
        <p:spPr>
          <a:xfrm>
            <a:off x="6148138" y="2091522"/>
            <a:ext cx="4006516" cy="1200329"/>
          </a:xfrm>
          <a:prstGeom prst="rect">
            <a:avLst/>
          </a:prstGeom>
          <a:noFill/>
        </p:spPr>
        <p:txBody>
          <a:bodyPr wrap="square" rtlCol="0">
            <a:spAutoFit/>
          </a:bodyPr>
          <a:lstStyle/>
          <a:p>
            <a:r>
              <a:rPr lang="de-DE" sz="2400" dirty="0" err="1" smtClean="0">
                <a:latin typeface="Verdana" panose="020B0604030504040204" pitchFamily="34" charset="0"/>
                <a:ea typeface="Verdana" panose="020B0604030504040204" pitchFamily="34" charset="0"/>
                <a:cs typeface="Verdana" panose="020B0604030504040204" pitchFamily="34" charset="0"/>
              </a:rPr>
              <a:t>Please</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add</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the</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law</a:t>
            </a:r>
            <a:r>
              <a:rPr lang="de-DE" sz="2400" dirty="0" smtClean="0">
                <a:latin typeface="Verdana" panose="020B0604030504040204" pitchFamily="34" charset="0"/>
                <a:ea typeface="Verdana" panose="020B0604030504040204" pitchFamily="34" charset="0"/>
                <a:cs typeface="Verdana" panose="020B0604030504040204" pitchFamily="34" charset="0"/>
              </a:rPr>
              <a:t>/s </a:t>
            </a:r>
            <a:r>
              <a:rPr lang="de-DE" sz="2400" dirty="0" err="1" smtClean="0">
                <a:latin typeface="Verdana" panose="020B0604030504040204" pitchFamily="34" charset="0"/>
                <a:ea typeface="Verdana" panose="020B0604030504040204" pitchFamily="34" charset="0"/>
                <a:cs typeface="Verdana" panose="020B0604030504040204" pitchFamily="34" charset="0"/>
              </a:rPr>
              <a:t>relating</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to</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cyberbullying</a:t>
            </a:r>
            <a:r>
              <a:rPr lang="de-DE" sz="2400" dirty="0" smtClean="0">
                <a:latin typeface="Verdana" panose="020B0604030504040204" pitchFamily="34" charset="0"/>
                <a:ea typeface="Verdana" panose="020B0604030504040204" pitchFamily="34" charset="0"/>
                <a:cs typeface="Verdana" panose="020B0604030504040204" pitchFamily="34" charset="0"/>
              </a:rPr>
              <a:t> in </a:t>
            </a:r>
            <a:r>
              <a:rPr lang="de-DE" sz="2400" dirty="0" err="1" smtClean="0">
                <a:latin typeface="Verdana" panose="020B0604030504040204" pitchFamily="34" charset="0"/>
                <a:ea typeface="Verdana" panose="020B0604030504040204" pitchFamily="34" charset="0"/>
                <a:cs typeface="Verdana" panose="020B0604030504040204" pitchFamily="34" charset="0"/>
              </a:rPr>
              <a:t>your</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own</a:t>
            </a:r>
            <a:r>
              <a:rPr lang="de-DE" sz="2400" dirty="0" smtClean="0">
                <a:latin typeface="Verdana" panose="020B0604030504040204" pitchFamily="34" charset="0"/>
                <a:ea typeface="Verdana" panose="020B0604030504040204" pitchFamily="34" charset="0"/>
                <a:cs typeface="Verdana" panose="020B0604030504040204" pitchFamily="34" charset="0"/>
              </a:rPr>
              <a:t> </a:t>
            </a:r>
            <a:r>
              <a:rPr lang="de-DE" sz="2400" dirty="0" err="1" smtClean="0">
                <a:latin typeface="Verdana" panose="020B0604030504040204" pitchFamily="34" charset="0"/>
                <a:ea typeface="Verdana" panose="020B0604030504040204" pitchFamily="34" charset="0"/>
                <a:cs typeface="Verdana" panose="020B0604030504040204" pitchFamily="34" charset="0"/>
              </a:rPr>
              <a:t>country</a:t>
            </a:r>
            <a:r>
              <a:rPr lang="de-DE" sz="2400" dirty="0" smtClean="0">
                <a:latin typeface="Verdana" panose="020B0604030504040204" pitchFamily="34" charset="0"/>
                <a:ea typeface="Verdana" panose="020B0604030504040204" pitchFamily="34" charset="0"/>
                <a:cs typeface="Verdana" panose="020B0604030504040204" pitchFamily="34" charset="0"/>
              </a:rPr>
              <a:t>. </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393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9C71917-94CD-403E-AF47-0BFBA6D91B97}"/>
              </a:ext>
            </a:extLst>
          </p:cNvPr>
          <p:cNvSpPr>
            <a:spLocks noGrp="1"/>
          </p:cNvSpPr>
          <p:nvPr>
            <p:ph type="title"/>
          </p:nvPr>
        </p:nvSpPr>
        <p:spPr>
          <a:xfrm>
            <a:off x="434150" y="126523"/>
            <a:ext cx="11442926" cy="1325563"/>
          </a:xfrm>
        </p:spPr>
        <p:txBody>
          <a:bodyPr>
            <a:normAutofit/>
          </a:bodyPr>
          <a:lstStyle/>
          <a:p>
            <a:r>
              <a:rPr lang="it-IT" sz="3200" b="1" dirty="0" err="1">
                <a:solidFill>
                  <a:srgbClr val="1A9A9B"/>
                </a:solidFill>
                <a:latin typeface="Verdana" panose="020B0604030504040204" pitchFamily="34" charset="0"/>
                <a:ea typeface="Verdana" panose="020B0604030504040204" pitchFamily="34" charset="0"/>
              </a:rPr>
              <a:t>Hate</a:t>
            </a:r>
            <a:r>
              <a:rPr lang="it-IT" sz="3200" b="1" dirty="0">
                <a:solidFill>
                  <a:srgbClr val="1A9A9B"/>
                </a:solidFill>
                <a:latin typeface="Verdana" panose="020B0604030504040204" pitchFamily="34" charset="0"/>
                <a:ea typeface="Verdana" panose="020B0604030504040204" pitchFamily="34" charset="0"/>
              </a:rPr>
              <a:t> </a:t>
            </a:r>
            <a:r>
              <a:rPr lang="it-IT" sz="3200" b="1" dirty="0" err="1">
                <a:solidFill>
                  <a:srgbClr val="1A9A9B"/>
                </a:solidFill>
                <a:latin typeface="Verdana" panose="020B0604030504040204" pitchFamily="34" charset="0"/>
                <a:ea typeface="Verdana" panose="020B0604030504040204" pitchFamily="34" charset="0"/>
              </a:rPr>
              <a:t>speech</a:t>
            </a:r>
            <a:r>
              <a:rPr lang="it-IT" sz="3200" b="1" dirty="0">
                <a:solidFill>
                  <a:srgbClr val="1A9A9B"/>
                </a:solidFill>
                <a:latin typeface="Verdana" panose="020B0604030504040204" pitchFamily="34" charset="0"/>
                <a:ea typeface="Verdana" panose="020B0604030504040204" pitchFamily="34" charset="0"/>
              </a:rPr>
              <a:t> and </a:t>
            </a:r>
            <a:r>
              <a:rPr lang="it-IT" sz="3200" b="1" dirty="0" err="1">
                <a:solidFill>
                  <a:srgbClr val="1A9A9B"/>
                </a:solidFill>
                <a:latin typeface="Verdana" panose="020B0604030504040204" pitchFamily="34" charset="0"/>
                <a:ea typeface="Verdana" panose="020B0604030504040204" pitchFamily="34" charset="0"/>
              </a:rPr>
              <a:t>bullying</a:t>
            </a:r>
            <a:r>
              <a:rPr lang="it-IT" sz="3200" b="1" dirty="0">
                <a:solidFill>
                  <a:srgbClr val="1A9A9B"/>
                </a:solidFill>
                <a:latin typeface="Verdana" panose="020B0604030504040204" pitchFamily="34" charset="0"/>
                <a:ea typeface="Verdana" panose="020B0604030504040204" pitchFamily="34" charset="0"/>
              </a:rPr>
              <a:t>: </a:t>
            </a:r>
            <a:r>
              <a:rPr lang="it-IT" sz="3200" b="1" dirty="0" err="1">
                <a:solidFill>
                  <a:srgbClr val="1A9A9B"/>
                </a:solidFill>
                <a:latin typeface="Verdana" panose="020B0604030504040204" pitchFamily="34" charset="0"/>
                <a:ea typeface="Verdana" panose="020B0604030504040204" pitchFamily="34" charset="0"/>
              </a:rPr>
              <a:t>what’s</a:t>
            </a:r>
            <a:r>
              <a:rPr lang="it-IT" sz="3200" b="1" dirty="0">
                <a:solidFill>
                  <a:srgbClr val="1A9A9B"/>
                </a:solidFill>
                <a:latin typeface="Verdana" panose="020B0604030504040204" pitchFamily="34" charset="0"/>
                <a:ea typeface="Verdana" panose="020B0604030504040204" pitchFamily="34" charset="0"/>
              </a:rPr>
              <a:t> the </a:t>
            </a:r>
            <a:r>
              <a:rPr lang="it-IT" sz="3200" b="1" dirty="0" err="1">
                <a:solidFill>
                  <a:srgbClr val="1A9A9B"/>
                </a:solidFill>
                <a:latin typeface="Verdana" panose="020B0604030504040204" pitchFamily="34" charset="0"/>
                <a:ea typeface="Verdana" panose="020B0604030504040204" pitchFamily="34" charset="0"/>
              </a:rPr>
              <a:t>difference</a:t>
            </a:r>
            <a:r>
              <a:rPr lang="it-IT" sz="3200" b="1" dirty="0">
                <a:solidFill>
                  <a:srgbClr val="1A9A9B"/>
                </a:solidFill>
                <a:latin typeface="Verdana" panose="020B0604030504040204" pitchFamily="34" charset="0"/>
                <a:ea typeface="Verdana" panose="020B0604030504040204" pitchFamily="34" charset="0"/>
              </a:rPr>
              <a:t>? </a:t>
            </a: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5" name="Inhaltsplatzhalter 4"/>
          <p:cNvPicPr>
            <a:picLocks noGrp="1" noChangeAspect="1"/>
          </p:cNvPicPr>
          <p:nvPr>
            <p:ph idx="1"/>
          </p:nvPr>
        </p:nvPicPr>
        <p:blipFill>
          <a:blip r:embed="rId4"/>
          <a:stretch>
            <a:fillRect/>
          </a:stretch>
        </p:blipFill>
        <p:spPr>
          <a:xfrm>
            <a:off x="2152225" y="1467407"/>
            <a:ext cx="8264621" cy="4351338"/>
          </a:xfrm>
          <a:prstGeom prst="rect">
            <a:avLst/>
          </a:prstGeom>
        </p:spPr>
      </p:pic>
    </p:spTree>
    <p:extLst>
      <p:ext uri="{BB962C8B-B14F-4D97-AF65-F5344CB8AC3E}">
        <p14:creationId xmlns:p14="http://schemas.microsoft.com/office/powerpoint/2010/main" val="3729831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2292</Words>
  <Application>Microsoft Office PowerPoint</Application>
  <PresentationFormat>Breitbild</PresentationFormat>
  <Paragraphs>181</Paragraphs>
  <Slides>25</Slides>
  <Notes>25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Times New Roman</vt:lpstr>
      <vt:lpstr>Verdana</vt:lpstr>
      <vt:lpstr>Office</vt:lpstr>
      <vt:lpstr> Erasmus+ Project  “#respACT – Activating VET teachers to counter hate speech and cyberbullying”  n° 2020-1-DE02-KA202-007716   #ACTonCyberbullying</vt:lpstr>
      <vt:lpstr>Let’s break  the ice!</vt:lpstr>
      <vt:lpstr>What is  cyberbullying?</vt:lpstr>
      <vt:lpstr>https://www.youtube.com/watch?v=56ZM9nD--_c    </vt:lpstr>
      <vt:lpstr>PowerPoint-Präsentation</vt:lpstr>
      <vt:lpstr>PowerPoint-Präsentation</vt:lpstr>
      <vt:lpstr>PowerPoint-Präsentation</vt:lpstr>
      <vt:lpstr>PowerPoint-Präsentation</vt:lpstr>
      <vt:lpstr>Hate speech and bullying: what’s the difference?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What do you take with you from this training?</vt:lpstr>
      <vt:lpstr>No Blame Approach – intervention tool </vt:lpstr>
      <vt:lpstr>PowerPoint-Präsentation</vt:lpstr>
      <vt:lpstr>PowerPoint-Präsentation</vt:lpstr>
      <vt:lpstr>Note to multipliers of #ACToncyberbullying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Viviana Brandoni</dc:creator>
  <cp:lastModifiedBy>Victoria Vogt-Mc Adam</cp:lastModifiedBy>
  <cp:revision>59</cp:revision>
  <dcterms:created xsi:type="dcterms:W3CDTF">2021-08-26T15:43:27Z</dcterms:created>
  <dcterms:modified xsi:type="dcterms:W3CDTF">2023-03-31T22:42:46Z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